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65" r:id="rId4"/>
    <p:sldId id="258" r:id="rId5"/>
    <p:sldId id="260" r:id="rId6"/>
    <p:sldId id="261" r:id="rId7"/>
    <p:sldId id="262" r:id="rId8"/>
    <p:sldId id="270" r:id="rId9"/>
    <p:sldId id="273" r:id="rId10"/>
    <p:sldId id="263" r:id="rId11"/>
    <p:sldId id="267" r:id="rId12"/>
    <p:sldId id="268" r:id="rId13"/>
    <p:sldId id="281" r:id="rId14"/>
    <p:sldId id="271" r:id="rId15"/>
    <p:sldId id="279" r:id="rId16"/>
    <p:sldId id="275" r:id="rId17"/>
    <p:sldId id="276" r:id="rId18"/>
    <p:sldId id="280" r:id="rId19"/>
    <p:sldId id="272"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snapToObject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133946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99377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94269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088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50318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43497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311955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34640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66385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93627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68296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1961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5100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72536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71204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271872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D3FAE2-D05A-4373-96AC-CB10708617B0}" type="datetimeFigureOut">
              <a:rPr lang="es-MX" smtClean="0"/>
              <a:pPr/>
              <a:t>20/05/2020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B96383-8421-46F8-BF34-F76DD07EAC16}" type="slidenum">
              <a:rPr lang="es-MX" smtClean="0"/>
              <a:pPr/>
              <a:t>‹Nº›</a:t>
            </a:fld>
            <a:endParaRPr lang="es-MX"/>
          </a:p>
        </p:txBody>
      </p:sp>
    </p:spTree>
    <p:extLst>
      <p:ext uri="{BB962C8B-B14F-4D97-AF65-F5344CB8AC3E}">
        <p14:creationId xmlns:p14="http://schemas.microsoft.com/office/powerpoint/2010/main" val="9777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D3FAE2-D05A-4373-96AC-CB10708617B0}" type="datetimeFigureOut">
              <a:rPr lang="es-MX" smtClean="0"/>
              <a:pPr/>
              <a:t>20/05/2020</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B96383-8421-46F8-BF34-F76DD07EAC16}" type="slidenum">
              <a:rPr lang="es-MX" smtClean="0"/>
              <a:pPr/>
              <a:t>‹Nº›</a:t>
            </a:fld>
            <a:endParaRPr lang="es-MX"/>
          </a:p>
        </p:txBody>
      </p:sp>
    </p:spTree>
    <p:extLst>
      <p:ext uri="{BB962C8B-B14F-4D97-AF65-F5344CB8AC3E}">
        <p14:creationId xmlns:p14="http://schemas.microsoft.com/office/powerpoint/2010/main" val="2656877450"/>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ontralorsocialpaice@cultura.gob.m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ontraloriasocial@funcionpublica.gob.mx" TargetMode="External"/><Relationship Id="rId2" Type="http://schemas.openxmlformats.org/officeDocument/2006/relationships/hyperlink" Target="https://sidec.funcionpublica.gob.mx/" TargetMode="External"/><Relationship Id="rId1" Type="http://schemas.openxmlformats.org/officeDocument/2006/relationships/slideLayout" Target="../slideLayouts/slideLayout2.xml"/><Relationship Id="rId4" Type="http://schemas.openxmlformats.org/officeDocument/2006/relationships/hyperlink" Target="https://alertadores.funcionpublica.gob.m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94944" y="184621"/>
            <a:ext cx="10546081" cy="2462784"/>
          </a:xfrm>
        </p:spPr>
        <p:txBody>
          <a:bodyPr>
            <a:normAutofit/>
          </a:bodyPr>
          <a:lstStyle/>
          <a:p>
            <a:r>
              <a:rPr lang="es-MX" sz="6600" dirty="0">
                <a:latin typeface="Arial" panose="020B0604020202020204" pitchFamily="34" charset="0"/>
                <a:cs typeface="Arial" panose="020B0604020202020204" pitchFamily="34" charset="0"/>
              </a:rPr>
              <a:t>¿Qué es la contraloría social? </a:t>
            </a:r>
          </a:p>
        </p:txBody>
      </p:sp>
      <p:sp>
        <p:nvSpPr>
          <p:cNvPr id="5" name="Subtítulo 4"/>
          <p:cNvSpPr>
            <a:spLocks noGrp="1"/>
          </p:cNvSpPr>
          <p:nvPr>
            <p:ph type="subTitle" idx="1"/>
          </p:nvPr>
        </p:nvSpPr>
        <p:spPr>
          <a:xfrm>
            <a:off x="1154954" y="3974592"/>
            <a:ext cx="10561557" cy="1853184"/>
          </a:xfrm>
        </p:spPr>
        <p:txBody>
          <a:bodyPr>
            <a:noAutofit/>
          </a:bodyPr>
          <a:lstStyle/>
          <a:p>
            <a:pPr algn="ctr"/>
            <a:r>
              <a:rPr lang="es-MX" sz="3200" dirty="0">
                <a:solidFill>
                  <a:schemeClr val="tx1"/>
                </a:solidFill>
                <a:latin typeface="Arial" panose="020B0604020202020204" pitchFamily="34" charset="0"/>
                <a:cs typeface="Arial" panose="020B0604020202020204" pitchFamily="34" charset="0"/>
              </a:rPr>
              <a:t>Taller de capacitación a ENLACES DE CONTRALORÍA SOCIAL Y COMITÉS DE CONTRALORÍA SOCIAL DEL PAICE</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2393442"/>
            <a:ext cx="2895600" cy="1581150"/>
          </a:xfrm>
          <a:prstGeom prst="rect">
            <a:avLst/>
          </a:prstGeom>
        </p:spPr>
      </p:pic>
    </p:spTree>
    <p:extLst>
      <p:ext uri="{BB962C8B-B14F-4D97-AF65-F5344CB8AC3E}">
        <p14:creationId xmlns:p14="http://schemas.microsoft.com/office/powerpoint/2010/main" val="345534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fontScale="92500" lnSpcReduction="20000"/>
          </a:bodyPr>
          <a:lstStyle/>
          <a:p>
            <a:pPr marL="0" indent="0">
              <a:spcBef>
                <a:spcPts val="0"/>
              </a:spcBef>
              <a:buNone/>
            </a:pPr>
            <a:r>
              <a:rPr lang="es-MX" sz="2400" b="1" dirty="0">
                <a:solidFill>
                  <a:schemeClr val="accent2"/>
                </a:solidFill>
                <a:latin typeface="Arial" panose="020B0604020202020204" pitchFamily="34" charset="0"/>
                <a:cs typeface="Arial" panose="020B0604020202020204" pitchFamily="34" charset="0"/>
              </a:rPr>
              <a:t>ALCANCES: </a:t>
            </a:r>
            <a:r>
              <a:rPr lang="es-MX" sz="2400" b="1" dirty="0">
                <a:latin typeface="Arial" panose="020B0604020202020204" pitchFamily="34" charset="0"/>
                <a:cs typeface="Arial" panose="020B0604020202020204" pitchFamily="34" charset="0"/>
              </a:rPr>
              <a:t>(no pueden)</a:t>
            </a:r>
          </a:p>
          <a:p>
            <a:pPr marL="0" indent="0">
              <a:spcBef>
                <a:spcPts val="0"/>
              </a:spcBef>
              <a:buNone/>
            </a:pPr>
            <a:endParaRPr lang="es-MX" sz="2800" b="1" dirty="0">
              <a:latin typeface="Arial" panose="020B0604020202020204" pitchFamily="34" charset="0"/>
              <a:cs typeface="Arial" panose="020B0604020202020204" pitchFamily="34" charset="0"/>
            </a:endParaRPr>
          </a:p>
          <a:p>
            <a:pPr algn="just">
              <a:spcBef>
                <a:spcPts val="0"/>
              </a:spcBef>
            </a:pPr>
            <a:r>
              <a:rPr lang="es-MX" sz="3200" b="1" dirty="0">
                <a:latin typeface="Arial" panose="020B0604020202020204" pitchFamily="34" charset="0"/>
                <a:cs typeface="Arial" panose="020B0604020202020204" pitchFamily="34" charset="0"/>
              </a:rPr>
              <a:t>Cambiar</a:t>
            </a:r>
            <a:r>
              <a:rPr lang="es-MX" sz="3200" dirty="0">
                <a:latin typeface="Arial" panose="020B0604020202020204" pitchFamily="34" charset="0"/>
                <a:cs typeface="Arial" panose="020B0604020202020204" pitchFamily="34" charset="0"/>
              </a:rPr>
              <a:t> las especificaciones de las obras de infraestructura cultural.</a:t>
            </a:r>
          </a:p>
          <a:p>
            <a:pPr marL="0" indent="0" algn="just">
              <a:spcBef>
                <a:spcPts val="0"/>
              </a:spcBef>
              <a:buNone/>
            </a:pPr>
            <a:endParaRPr lang="es-MX" sz="3200" dirty="0">
              <a:latin typeface="Arial" panose="020B0604020202020204" pitchFamily="34" charset="0"/>
              <a:cs typeface="Arial" panose="020B0604020202020204" pitchFamily="34" charset="0"/>
            </a:endParaRPr>
          </a:p>
          <a:p>
            <a:pPr algn="just">
              <a:spcBef>
                <a:spcPts val="0"/>
              </a:spcBef>
            </a:pPr>
            <a:r>
              <a:rPr lang="es-MX" sz="3200" b="1" dirty="0">
                <a:latin typeface="Arial" panose="020B0604020202020204" pitchFamily="34" charset="0"/>
                <a:cs typeface="Arial" panose="020B0604020202020204" pitchFamily="34" charset="0"/>
              </a:rPr>
              <a:t>Dar</a:t>
            </a:r>
            <a:r>
              <a:rPr lang="es-MX" sz="3200" dirty="0">
                <a:latin typeface="Arial" panose="020B0604020202020204" pitchFamily="34" charset="0"/>
                <a:cs typeface="Arial" panose="020B0604020202020204" pitchFamily="34" charset="0"/>
              </a:rPr>
              <a:t> </a:t>
            </a:r>
            <a:r>
              <a:rPr lang="es-MX" sz="3200" b="1" dirty="0">
                <a:latin typeface="Arial" panose="020B0604020202020204" pitchFamily="34" charset="0"/>
                <a:cs typeface="Arial" panose="020B0604020202020204" pitchFamily="34" charset="0"/>
              </a:rPr>
              <a:t>instrucciones</a:t>
            </a:r>
            <a:r>
              <a:rPr lang="es-MX" sz="3200" dirty="0">
                <a:latin typeface="Arial" panose="020B0604020202020204" pitchFamily="34" charset="0"/>
                <a:cs typeface="Arial" panose="020B0604020202020204" pitchFamily="34" charset="0"/>
              </a:rPr>
              <a:t> a los contratistas y/o trabajadores de las obras.</a:t>
            </a:r>
          </a:p>
          <a:p>
            <a:pPr algn="just">
              <a:spcBef>
                <a:spcPts val="0"/>
              </a:spcBef>
            </a:pPr>
            <a:endParaRPr lang="es-MX" sz="3200" dirty="0">
              <a:latin typeface="Arial" panose="020B0604020202020204" pitchFamily="34" charset="0"/>
              <a:cs typeface="Arial" panose="020B0604020202020204" pitchFamily="34" charset="0"/>
            </a:endParaRPr>
          </a:p>
          <a:p>
            <a:pPr algn="just">
              <a:spcBef>
                <a:spcPts val="0"/>
              </a:spcBef>
            </a:pPr>
            <a:r>
              <a:rPr lang="es-MX" sz="3200" dirty="0">
                <a:latin typeface="Arial" panose="020B0604020202020204" pitchFamily="34" charset="0"/>
                <a:cs typeface="Arial" panose="020B0604020202020204" pitchFamily="34" charset="0"/>
              </a:rPr>
              <a:t>Solicitar que las obras de infraestructura </a:t>
            </a:r>
            <a:r>
              <a:rPr lang="es-MX" sz="3200" b="1" dirty="0">
                <a:latin typeface="Arial" panose="020B0604020202020204" pitchFamily="34" charset="0"/>
                <a:cs typeface="Arial" panose="020B0604020202020204" pitchFamily="34" charset="0"/>
              </a:rPr>
              <a:t>beneficien</a:t>
            </a:r>
            <a:r>
              <a:rPr lang="es-MX" sz="3200" dirty="0">
                <a:latin typeface="Arial" panose="020B0604020202020204" pitchFamily="34" charset="0"/>
                <a:cs typeface="Arial" panose="020B0604020202020204" pitchFamily="34" charset="0"/>
              </a:rPr>
              <a:t> a alguien no contemplado originalmente en el proyecto.</a:t>
            </a:r>
          </a:p>
          <a:p>
            <a:pPr algn="just">
              <a:spcBef>
                <a:spcPts val="0"/>
              </a:spcBef>
            </a:pPr>
            <a:endParaRPr lang="es-MX" sz="3200" dirty="0">
              <a:latin typeface="Arial" panose="020B0604020202020204" pitchFamily="34" charset="0"/>
              <a:cs typeface="Arial" panose="020B0604020202020204" pitchFamily="34" charset="0"/>
            </a:endParaRPr>
          </a:p>
          <a:p>
            <a:pPr algn="just">
              <a:spcBef>
                <a:spcPts val="0"/>
              </a:spcBef>
            </a:pPr>
            <a:r>
              <a:rPr lang="es-MX" sz="3200" dirty="0">
                <a:latin typeface="Arial" panose="020B0604020202020204" pitchFamily="34" charset="0"/>
                <a:cs typeface="Arial" panose="020B0604020202020204" pitchFamily="34" charset="0"/>
              </a:rPr>
              <a:t>Impedir o suspender la </a:t>
            </a:r>
            <a:r>
              <a:rPr lang="es-MX" sz="3200" b="1" dirty="0">
                <a:latin typeface="Arial" panose="020B0604020202020204" pitchFamily="34" charset="0"/>
                <a:cs typeface="Arial" panose="020B0604020202020204" pitchFamily="34" charset="0"/>
              </a:rPr>
              <a:t>ejecución</a:t>
            </a:r>
            <a:r>
              <a:rPr lang="es-MX" sz="3200" dirty="0">
                <a:latin typeface="Arial" panose="020B0604020202020204" pitchFamily="34" charset="0"/>
                <a:cs typeface="Arial" panose="020B0604020202020204" pitchFamily="34" charset="0"/>
              </a:rPr>
              <a:t> de las obras.</a:t>
            </a:r>
          </a:p>
          <a:p>
            <a:pPr marL="0" indent="0" algn="just">
              <a:spcBef>
                <a:spcPts val="0"/>
              </a:spcBef>
              <a:buNone/>
            </a:pPr>
            <a:endParaRPr lang="es-MX" sz="3200" dirty="0">
              <a:latin typeface="Arial" panose="020B0604020202020204" pitchFamily="34" charset="0"/>
              <a:cs typeface="Arial" panose="020B0604020202020204" pitchFamily="34" charset="0"/>
            </a:endParaRPr>
          </a:p>
          <a:p>
            <a:pPr algn="just">
              <a:spcBef>
                <a:spcPts val="0"/>
              </a:spcBef>
            </a:pPr>
            <a:r>
              <a:rPr lang="es-MX" sz="3200" dirty="0">
                <a:latin typeface="Arial" panose="020B0604020202020204" pitchFamily="34" charset="0"/>
                <a:cs typeface="Arial" panose="020B0604020202020204" pitchFamily="34" charset="0"/>
              </a:rPr>
              <a:t>Promover </a:t>
            </a:r>
            <a:r>
              <a:rPr lang="es-MX" sz="3200" b="1" dirty="0">
                <a:latin typeface="Arial" panose="020B0604020202020204" pitchFamily="34" charset="0"/>
                <a:cs typeface="Arial" panose="020B0604020202020204" pitchFamily="34" charset="0"/>
              </a:rPr>
              <a:t>acciones proselitistas </a:t>
            </a:r>
            <a:r>
              <a:rPr lang="es-MX" sz="3200" dirty="0">
                <a:latin typeface="Arial" panose="020B0604020202020204" pitchFamily="34" charset="0"/>
                <a:cs typeface="Arial" panose="020B0604020202020204" pitchFamily="34" charset="0"/>
              </a:rPr>
              <a:t>en favor de partidos políticos</a:t>
            </a:r>
            <a:r>
              <a:rPr lang="es-MX"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8308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609600"/>
            <a:ext cx="10525125" cy="563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2400" b="1" dirty="0">
                <a:solidFill>
                  <a:schemeClr val="accent2"/>
                </a:solidFill>
                <a:latin typeface="Arial" panose="020B0604020202020204" pitchFamily="34" charset="0"/>
                <a:cs typeface="Arial" panose="020B0604020202020204" pitchFamily="34" charset="0"/>
              </a:rPr>
              <a:t>DERECHOS DE LAS INSTANCIAS BENEFICIARIAS:</a:t>
            </a:r>
            <a:endParaRPr lang="es-MX" b="1" dirty="0">
              <a:solidFill>
                <a:schemeClr val="accent2"/>
              </a:solidFill>
              <a:latin typeface="Arial" panose="020B0604020202020204" pitchFamily="34" charset="0"/>
              <a:cs typeface="Arial" panose="020B0604020202020204" pitchFamily="34" charset="0"/>
            </a:endParaRPr>
          </a:p>
          <a:p>
            <a:pPr algn="just">
              <a:lnSpc>
                <a:spcPct val="120000"/>
              </a:lnSpc>
              <a:spcBef>
                <a:spcPts val="0"/>
              </a:spcBef>
            </a:pPr>
            <a:r>
              <a:rPr lang="es-MX" sz="3200" dirty="0">
                <a:latin typeface="Arial" panose="020B0604020202020204" pitchFamily="34" charset="0"/>
                <a:cs typeface="Arial" panose="020B0604020202020204" pitchFamily="34" charset="0"/>
              </a:rPr>
              <a:t>1.	Recibir asesoría para el llenado de los formatos de reporte de avances y final.</a:t>
            </a:r>
          </a:p>
          <a:p>
            <a:pPr algn="just">
              <a:lnSpc>
                <a:spcPct val="120000"/>
              </a:lnSpc>
              <a:spcBef>
                <a:spcPts val="0"/>
              </a:spcBef>
            </a:pPr>
            <a:endParaRPr lang="es-MX" sz="3200" dirty="0">
              <a:latin typeface="Arial" panose="020B0604020202020204" pitchFamily="34" charset="0"/>
              <a:cs typeface="Arial" panose="020B0604020202020204" pitchFamily="34" charset="0"/>
            </a:endParaRPr>
          </a:p>
          <a:p>
            <a:pPr algn="just">
              <a:lnSpc>
                <a:spcPct val="120000"/>
              </a:lnSpc>
              <a:spcBef>
                <a:spcPts val="0"/>
              </a:spcBef>
            </a:pPr>
            <a:r>
              <a:rPr lang="es-MX" sz="3200" dirty="0">
                <a:latin typeface="Arial" panose="020B0604020202020204" pitchFamily="34" charset="0"/>
                <a:cs typeface="Arial" panose="020B0604020202020204" pitchFamily="34" charset="0"/>
              </a:rPr>
              <a:t>2.	Recibir los recursos conforme a lo establecido en el numeral 3.4. Características de los apoyos, apartado PAICE de las Reglas de Operación, salvo que por causas de incumplimiento la instancia beneficiaria haya sido sancionada</a:t>
            </a:r>
            <a:r>
              <a:rPr lang="es-MX" sz="3200" dirty="0">
                <a:latin typeface="Adobe Caslon Pro" panose="0205050205050A020403" pitchFamily="18" charset="0"/>
                <a:cs typeface="Times New Roman" panose="02020603050405020304" pitchFamily="18" charset="0"/>
              </a:rPr>
              <a:t>.</a:t>
            </a:r>
          </a:p>
          <a:p>
            <a:pPr marL="0" indent="0">
              <a:lnSpc>
                <a:spcPct val="130000"/>
              </a:lnSpc>
              <a:spcBef>
                <a:spcPts val="0"/>
              </a:spcBef>
              <a:buNone/>
            </a:pPr>
            <a:endParaRPr lang="es-MX" sz="2400" dirty="0">
              <a:latin typeface="Adobe Caslon Pro" panose="0205050205050A020403" pitchFamily="18" charset="0"/>
              <a:cs typeface="Times New Roman" panose="02020603050405020304" pitchFamily="18" charset="0"/>
            </a:endParaRPr>
          </a:p>
          <a:p>
            <a:endParaRPr lang="es-MX" sz="1400" dirty="0">
              <a:cs typeface="Times New Roman" panose="02020603050405020304" pitchFamily="18" charset="0"/>
            </a:endParaRPr>
          </a:p>
          <a:p>
            <a:pPr>
              <a:lnSpc>
                <a:spcPct val="120000"/>
              </a:lnSpc>
              <a:spcBef>
                <a:spcPts val="0"/>
              </a:spcBef>
            </a:pPr>
            <a:endParaRPr lang="es-MX" sz="2400" b="1" dirty="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val="216516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609600"/>
            <a:ext cx="11009630" cy="6248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2400" b="1" dirty="0">
                <a:solidFill>
                  <a:schemeClr val="accent2"/>
                </a:solidFill>
                <a:latin typeface="Arial" panose="020B0604020202020204" pitchFamily="34" charset="0"/>
                <a:cs typeface="Arial" panose="020B0604020202020204" pitchFamily="34" charset="0"/>
              </a:rPr>
              <a:t>OBLIGACIONES  DE LAS INSTANCIAS BENEFICIARIAS:</a:t>
            </a:r>
            <a:endParaRPr lang="es-MX" sz="2600" b="1" dirty="0">
              <a:solidFill>
                <a:schemeClr val="accent2"/>
              </a:solidFill>
              <a:latin typeface="Arial" panose="020B0604020202020204" pitchFamily="34" charset="0"/>
              <a:cs typeface="Arial" panose="020B0604020202020204" pitchFamily="34" charset="0"/>
            </a:endParaRPr>
          </a:p>
          <a:p>
            <a:pPr algn="just"/>
            <a:r>
              <a:rPr lang="es-MX" sz="2600" dirty="0">
                <a:latin typeface="Arial" panose="020B0604020202020204" pitchFamily="34" charset="0"/>
                <a:cs typeface="Arial" panose="020B0604020202020204" pitchFamily="34" charset="0"/>
              </a:rPr>
              <a:t>1.	Ejecutar el Proyecto Cultural PAICE aprobado y comprobar la totalidad de los recursos recibidos.</a:t>
            </a:r>
          </a:p>
          <a:p>
            <a:pPr algn="just"/>
            <a:r>
              <a:rPr lang="es-MX" sz="2600" dirty="0">
                <a:latin typeface="Arial" panose="020B0604020202020204" pitchFamily="34" charset="0"/>
                <a:cs typeface="Arial" panose="020B0604020202020204" pitchFamily="34" charset="0"/>
              </a:rPr>
              <a:t>2.	Formalizar un instrumento jurídico con la SC.</a:t>
            </a:r>
          </a:p>
          <a:p>
            <a:pPr algn="just"/>
            <a:r>
              <a:rPr lang="es-MX" sz="2600" dirty="0">
                <a:latin typeface="Arial" panose="020B0604020202020204" pitchFamily="34" charset="0"/>
                <a:cs typeface="Arial" panose="020B0604020202020204" pitchFamily="34" charset="0"/>
              </a:rPr>
              <a:t>3.	Gestionar ante la Tesorería de la Entidad Federativa que le corresponda, la apertura de una cuenta bancaria productiva específica para que la SC transfiera el recurso federal autorizado para el Proyecto Cultural PAICE. Excepto las OSC.</a:t>
            </a:r>
          </a:p>
          <a:p>
            <a:pPr algn="just"/>
            <a:r>
              <a:rPr lang="es-MX" sz="2600" dirty="0">
                <a:latin typeface="Arial" panose="020B0604020202020204" pitchFamily="34" charset="0"/>
                <a:cs typeface="Arial" panose="020B0604020202020204" pitchFamily="34" charset="0"/>
              </a:rPr>
              <a:t>4.	Gestionar ante la Tesorería de la Entidad Federativa que le corresponda, la emisión del CFDI o comprobante oficial correspondiente a favor de la SC, por la cantidad que será transferida por la SC. Excepto las OSC que realizarán la gestión de manera directa. </a:t>
            </a:r>
          </a:p>
          <a:p>
            <a:pPr>
              <a:lnSpc>
                <a:spcPct val="120000"/>
              </a:lnSpc>
              <a:spcBef>
                <a:spcPts val="0"/>
              </a:spcBef>
            </a:pPr>
            <a:endParaRPr lang="es-MX" sz="2400" b="1" dirty="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val="153927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E804A8-5354-4CBE-97B4-9CF3499C9797}"/>
              </a:ext>
            </a:extLst>
          </p:cNvPr>
          <p:cNvSpPr>
            <a:spLocks noGrp="1"/>
          </p:cNvSpPr>
          <p:nvPr>
            <p:ph idx="1"/>
          </p:nvPr>
        </p:nvSpPr>
        <p:spPr>
          <a:xfrm>
            <a:off x="269966" y="243840"/>
            <a:ext cx="10633165" cy="6540137"/>
          </a:xfrm>
        </p:spPr>
        <p:txBody>
          <a:bodyPr>
            <a:normAutofit lnSpcReduction="10000"/>
          </a:bodyPr>
          <a:lstStyle/>
          <a:p>
            <a:r>
              <a:rPr lang="es-MX" dirty="0">
                <a:latin typeface="Arial" panose="020B0604020202020204" pitchFamily="34" charset="0"/>
                <a:cs typeface="Arial" panose="020B0604020202020204" pitchFamily="34" charset="0"/>
              </a:rPr>
              <a:t>5.	De ser el caso, abrir una cuenta bancaria productiva específica para que la Tesorería de la Entidad Federativa correspondiente transfiera el recurso de la SC a la instancia beneficiaria, que permita identificar de manera específica los recursos públicos federales. Excepto las OSC quienes deberán abrir una cuenta bancaria productiva específica para la transferencia del recurso de la SC.</a:t>
            </a:r>
          </a:p>
          <a:p>
            <a:r>
              <a:rPr lang="es-MX" dirty="0">
                <a:latin typeface="Arial" panose="020B0604020202020204" pitchFamily="34" charset="0"/>
                <a:cs typeface="Arial" panose="020B0604020202020204" pitchFamily="34" charset="0"/>
              </a:rPr>
              <a:t>6.	Entregar el 32-D vigente, con opinión en sentido positivo, con la finalidad de formalizar el instrumento jurídico.</a:t>
            </a:r>
          </a:p>
          <a:p>
            <a:r>
              <a:rPr lang="es-MX" dirty="0">
                <a:latin typeface="Arial" panose="020B0604020202020204" pitchFamily="34" charset="0"/>
                <a:cs typeface="Arial" panose="020B0604020202020204" pitchFamily="34" charset="0"/>
              </a:rPr>
              <a:t>7.	Acreditar mediante evidencia documental que se ejerció el total de la aportación comprometida de acuerdo con lo establecido en el mencionado instrumento jurídico.</a:t>
            </a:r>
          </a:p>
          <a:p>
            <a:r>
              <a:rPr lang="es-MX" dirty="0">
                <a:latin typeface="Arial" panose="020B0604020202020204" pitchFamily="34" charset="0"/>
                <a:cs typeface="Arial" panose="020B0604020202020204" pitchFamily="34" charset="0"/>
              </a:rPr>
              <a:t>8.	En su caso, realizar los trámites para obtener la autorización del INAH y/o INBAL, para emprender la rehabilitación del inmueble donde se ejecutará el proyecto cultural PAICE.</a:t>
            </a:r>
          </a:p>
          <a:p>
            <a:r>
              <a:rPr lang="es-MX" dirty="0">
                <a:latin typeface="Arial" panose="020B0604020202020204" pitchFamily="34" charset="0"/>
                <a:cs typeface="Arial" panose="020B0604020202020204" pitchFamily="34" charset="0"/>
              </a:rPr>
              <a:t>9.	Salvaguardar y proporcionar toda la información y documentación que acredite el ejercicio de los recursos públicos recibidos, que les sea requerida para atender la transparencia y fiscalización.</a:t>
            </a:r>
          </a:p>
          <a:p>
            <a:r>
              <a:rPr lang="es-MX" dirty="0">
                <a:latin typeface="Arial" panose="020B0604020202020204" pitchFamily="34" charset="0"/>
                <a:cs typeface="Arial" panose="020B0604020202020204" pitchFamily="34" charset="0"/>
              </a:rPr>
              <a:t>10.	Mantener actualizado y completo el archivo documental, cuidando su conservación por el tiempo mínimo estipulado en los ordenamientos aplicables.</a:t>
            </a:r>
          </a:p>
          <a:p>
            <a:r>
              <a:rPr lang="es-MX" dirty="0">
                <a:latin typeface="Arial" panose="020B0604020202020204" pitchFamily="34" charset="0"/>
                <a:cs typeface="Arial" panose="020B0604020202020204" pitchFamily="34" charset="0"/>
              </a:rPr>
              <a:t>11.	Elaborar y enviar a la DGVC, los reportes, tanto de avances trimestrales como final firmados, y con los anexos correspondientes.</a:t>
            </a:r>
          </a:p>
          <a:p>
            <a:endParaRPr lang="es-MX" dirty="0"/>
          </a:p>
          <a:p>
            <a:endParaRPr lang="es-MX" dirty="0"/>
          </a:p>
          <a:p>
            <a:endParaRPr lang="es-MX" dirty="0"/>
          </a:p>
        </p:txBody>
      </p:sp>
    </p:spTree>
    <p:extLst>
      <p:ext uri="{BB962C8B-B14F-4D97-AF65-F5344CB8AC3E}">
        <p14:creationId xmlns:p14="http://schemas.microsoft.com/office/powerpoint/2010/main" val="131564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146304"/>
            <a:ext cx="11131550" cy="6102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s-MX" sz="4000" b="1" dirty="0">
                <a:solidFill>
                  <a:schemeClr val="accent2"/>
                </a:solidFill>
                <a:latin typeface="Arial" panose="020B0604020202020204" pitchFamily="34" charset="0"/>
                <a:cs typeface="Arial" panose="020B0604020202020204" pitchFamily="34" charset="0"/>
              </a:rPr>
              <a:t>QUEJAS Y DENUNCIAS:</a:t>
            </a:r>
          </a:p>
          <a:p>
            <a:pPr marL="0" indent="0">
              <a:lnSpc>
                <a:spcPct val="120000"/>
              </a:lnSpc>
              <a:spcBef>
                <a:spcPts val="0"/>
              </a:spcBef>
              <a:buNone/>
            </a:pPr>
            <a:endParaRPr lang="es-MX" sz="4000" b="1" dirty="0">
              <a:solidFill>
                <a:schemeClr val="accent2"/>
              </a:solidFill>
              <a:latin typeface="Arial" panose="020B0604020202020204" pitchFamily="34" charset="0"/>
              <a:cs typeface="Arial" panose="020B0604020202020204" pitchFamily="34" charset="0"/>
            </a:endParaRPr>
          </a:p>
          <a:p>
            <a:pPr marL="342900" indent="-342900"/>
            <a:r>
              <a:rPr lang="es-MX" sz="4000" dirty="0">
                <a:latin typeface="Arial" panose="020B0604020202020204" pitchFamily="34" charset="0"/>
                <a:cs typeface="Arial" panose="020B0604020202020204" pitchFamily="34" charset="0"/>
              </a:rPr>
              <a:t>Corrupción</a:t>
            </a:r>
          </a:p>
          <a:p>
            <a:pPr marL="342900" indent="-342900"/>
            <a:r>
              <a:rPr lang="es-MX" sz="4000" dirty="0">
                <a:latin typeface="Arial" panose="020B0604020202020204" pitchFamily="34" charset="0"/>
                <a:cs typeface="Arial" panose="020B0604020202020204" pitchFamily="34" charset="0"/>
              </a:rPr>
              <a:t>Hostigamiento</a:t>
            </a:r>
          </a:p>
          <a:p>
            <a:pPr marL="342900" indent="-342900"/>
            <a:r>
              <a:rPr lang="es-MX" sz="4000" dirty="0">
                <a:latin typeface="Arial" panose="020B0604020202020204" pitchFamily="34" charset="0"/>
                <a:cs typeface="Arial" panose="020B0604020202020204" pitchFamily="34" charset="0"/>
              </a:rPr>
              <a:t>Acoso </a:t>
            </a:r>
          </a:p>
          <a:p>
            <a:pPr marL="342900" indent="-342900"/>
            <a:r>
              <a:rPr lang="es-MX" sz="4000" dirty="0">
                <a:latin typeface="Arial" panose="020B0604020202020204" pitchFamily="34" charset="0"/>
                <a:cs typeface="Arial" panose="020B0604020202020204" pitchFamily="34" charset="0"/>
              </a:rPr>
              <a:t>Desvío de recursos públicos.</a:t>
            </a:r>
          </a:p>
          <a:p>
            <a:pPr marL="342900" indent="-342900"/>
            <a:r>
              <a:rPr lang="es-MX" sz="4000" dirty="0">
                <a:latin typeface="Arial" panose="020B0604020202020204" pitchFamily="34" charset="0"/>
                <a:cs typeface="Arial" panose="020B0604020202020204" pitchFamily="34" charset="0"/>
              </a:rPr>
              <a:t>Abusos de autoridad.</a:t>
            </a:r>
          </a:p>
          <a:p>
            <a:pPr marL="342900" indent="-342900"/>
            <a:r>
              <a:rPr lang="es-MX" sz="4000" dirty="0">
                <a:latin typeface="Arial" panose="020B0604020202020204" pitchFamily="34" charset="0"/>
                <a:cs typeface="Arial" panose="020B0604020202020204" pitchFamily="34" charset="0"/>
              </a:rPr>
              <a:t>Soborno o intento de soborno.</a:t>
            </a:r>
          </a:p>
          <a:p>
            <a:pPr marL="342900" indent="-342900"/>
            <a:endParaRPr lang="es-MX" sz="3200" dirty="0">
              <a:latin typeface="Adobe Caslon Pro" panose="0205050205050A020403" pitchFamily="18" charset="0"/>
              <a:cs typeface="Times New Roman" panose="02020603050405020304" pitchFamily="18" charset="0"/>
            </a:endParaRPr>
          </a:p>
          <a:p>
            <a:pPr marL="342900" indent="-342900">
              <a:buNone/>
            </a:pPr>
            <a:endParaRPr lang="es-MX" sz="3200" dirty="0">
              <a:latin typeface="Adobe Caslon Pro" panose="0205050205050A020403" pitchFamily="18" charset="0"/>
              <a:cs typeface="Times New Roman" panose="02020603050405020304" pitchFamily="18" charset="0"/>
            </a:endParaRPr>
          </a:p>
          <a:p>
            <a:pPr marL="0" indent="0">
              <a:lnSpc>
                <a:spcPct val="120000"/>
              </a:lnSpc>
              <a:spcBef>
                <a:spcPts val="0"/>
              </a:spcBef>
              <a:buNone/>
            </a:pPr>
            <a:endParaRPr lang="es-MX" sz="3200" b="1" dirty="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val="91512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0324" y="321184"/>
            <a:ext cx="11662865" cy="4759358"/>
          </a:xfrm>
        </p:spPr>
        <p:txBody>
          <a:bodyPr>
            <a:noAutofit/>
          </a:bodyPr>
          <a:lstStyle/>
          <a:p>
            <a:pPr>
              <a:buNone/>
            </a:pPr>
            <a:r>
              <a:rPr lang="es-MX" sz="3600" b="1" dirty="0">
                <a:solidFill>
                  <a:schemeClr val="accent2"/>
                </a:solidFill>
                <a:latin typeface="Arial" panose="020B0604020202020204" pitchFamily="34" charset="0"/>
                <a:cs typeface="Arial" panose="020B0604020202020204" pitchFamily="34" charset="0"/>
              </a:rPr>
              <a:t>EJEMPLOS QUEJAS Y DENUNCIAS:</a:t>
            </a:r>
            <a:endParaRPr lang="es-MX" sz="3600" dirty="0">
              <a:latin typeface="Arial" panose="020B0604020202020204" pitchFamily="34" charset="0"/>
              <a:cs typeface="Arial" panose="020B0604020202020204" pitchFamily="34" charset="0"/>
            </a:endParaRPr>
          </a:p>
          <a:p>
            <a:r>
              <a:rPr lang="es-MX" sz="3600" dirty="0">
                <a:latin typeface="Arial" panose="020B0604020202020204" pitchFamily="34" charset="0"/>
                <a:cs typeface="Arial" panose="020B0604020202020204" pitchFamily="34" charset="0"/>
              </a:rPr>
              <a:t>Condicionamiento de servicios públicos.</a:t>
            </a:r>
          </a:p>
          <a:p>
            <a:r>
              <a:rPr lang="es-MX" sz="3600" dirty="0">
                <a:latin typeface="Arial" panose="020B0604020202020204" pitchFamily="34" charset="0"/>
                <a:cs typeface="Arial" panose="020B0604020202020204" pitchFamily="34" charset="0"/>
              </a:rPr>
              <a:t>Trabajos de obra pública de mala calidad.</a:t>
            </a:r>
          </a:p>
          <a:p>
            <a:r>
              <a:rPr lang="es-MX" sz="3600" dirty="0">
                <a:latin typeface="Arial" panose="020B0604020202020204" pitchFamily="34" charset="0"/>
                <a:cs typeface="Arial" panose="020B0604020202020204" pitchFamily="34" charset="0"/>
              </a:rPr>
              <a:t>Obras inconclusas.</a:t>
            </a:r>
          </a:p>
          <a:p>
            <a:r>
              <a:rPr lang="es-MX" sz="3600" dirty="0">
                <a:latin typeface="Arial" panose="020B0604020202020204" pitchFamily="34" charset="0"/>
                <a:cs typeface="Arial" panose="020B0604020202020204" pitchFamily="34" charset="0"/>
              </a:rPr>
              <a:t>Favoritismo a familiares.</a:t>
            </a:r>
          </a:p>
          <a:p>
            <a:r>
              <a:rPr lang="es-MX" sz="3600" dirty="0">
                <a:latin typeface="Arial" panose="020B0604020202020204" pitchFamily="34" charset="0"/>
                <a:cs typeface="Arial" panose="020B0604020202020204" pitchFamily="34" charset="0"/>
              </a:rPr>
              <a:t>Actos de prepotencia o mala actuación de servidores públicos.</a:t>
            </a:r>
          </a:p>
          <a:p>
            <a:r>
              <a:rPr lang="es-MX" sz="3600" dirty="0">
                <a:latin typeface="Arial" panose="020B0604020202020204" pitchFamily="34" charset="0"/>
                <a:cs typeface="Arial" panose="020B0604020202020204" pitchFamily="34" charset="0"/>
              </a:rPr>
              <a:t>Incumplimiento de lo establecido en expedientes técnicos o reglas de operación de los programas.</a:t>
            </a:r>
            <a:endParaRPr lang="es-ES_tradnl" sz="36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633730" y="146304"/>
            <a:ext cx="11131550" cy="6102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s-MX" sz="2400" b="1" dirty="0">
              <a:solidFill>
                <a:schemeClr val="accent2"/>
              </a:solidFill>
              <a:latin typeface="Adobe Caslon Pro" panose="0205050205050A020403" pitchFamily="18" charset="0"/>
              <a:cs typeface="Times New Roman" panose="02020603050405020304" pitchFamily="18" charset="0"/>
            </a:endParaRPr>
          </a:p>
          <a:p>
            <a:pPr marL="0" indent="0">
              <a:lnSpc>
                <a:spcPct val="120000"/>
              </a:lnSpc>
              <a:spcBef>
                <a:spcPts val="0"/>
              </a:spcBef>
              <a:buNone/>
            </a:pPr>
            <a:r>
              <a:rPr lang="es-MX" sz="3200" b="1" dirty="0">
                <a:solidFill>
                  <a:schemeClr val="accent2"/>
                </a:solidFill>
                <a:latin typeface="Arial" panose="020B0604020202020204" pitchFamily="34" charset="0"/>
                <a:cs typeface="Arial" panose="020B0604020202020204" pitchFamily="34" charset="0"/>
              </a:rPr>
              <a:t>PROCEDIMIENTOS PARA QUEJAS Y DENUNCIAS:</a:t>
            </a:r>
          </a:p>
          <a:p>
            <a:pPr marL="514350" indent="-514350">
              <a:lnSpc>
                <a:spcPct val="120000"/>
              </a:lnSpc>
              <a:spcBef>
                <a:spcPts val="0"/>
              </a:spcBef>
              <a:buFont typeface="Arial" panose="020B0604020202020204" pitchFamily="34" charset="0"/>
              <a:buAutoNum type="arabicPeriod"/>
            </a:pPr>
            <a:r>
              <a:rPr lang="es-MX" sz="3200" b="1" dirty="0">
                <a:latin typeface="Arial" panose="020B0604020202020204" pitchFamily="34" charset="0"/>
                <a:cs typeface="Arial" panose="020B0604020202020204" pitchFamily="34" charset="0"/>
              </a:rPr>
              <a:t>A través del  Comité de Contraloría Social</a:t>
            </a:r>
          </a:p>
          <a:p>
            <a:pPr marL="514350" indent="-514350">
              <a:lnSpc>
                <a:spcPct val="120000"/>
              </a:lnSpc>
              <a:spcBef>
                <a:spcPts val="0"/>
              </a:spcBef>
              <a:buAutoNum type="arabicPeriod"/>
            </a:pPr>
            <a:r>
              <a:rPr lang="es-MX" sz="3200" b="1" dirty="0">
                <a:latin typeface="Arial" panose="020B0604020202020204" pitchFamily="34" charset="0"/>
                <a:cs typeface="Arial" panose="020B0604020202020204" pitchFamily="34" charset="0"/>
              </a:rPr>
              <a:t>Recepción directa al Enlace de contraloría social (buzón, vía telefónica o por correo electrónico).</a:t>
            </a:r>
          </a:p>
          <a:p>
            <a:pPr marL="514350" indent="-514350">
              <a:lnSpc>
                <a:spcPct val="120000"/>
              </a:lnSpc>
              <a:spcBef>
                <a:spcPts val="0"/>
              </a:spcBef>
              <a:buAutoNum type="arabicPeriod"/>
            </a:pPr>
            <a:r>
              <a:rPr lang="es-MX" sz="3200" b="1" dirty="0">
                <a:latin typeface="Arial" panose="020B0604020202020204" pitchFamily="34" charset="0"/>
                <a:cs typeface="Arial" panose="020B0604020202020204" pitchFamily="34" charset="0"/>
              </a:rPr>
              <a:t>Envío directo al PAICE (personal, escrita, telefónica o por internet).</a:t>
            </a:r>
          </a:p>
          <a:p>
            <a:pPr marL="0" indent="0">
              <a:lnSpc>
                <a:spcPct val="120000"/>
              </a:lnSpc>
              <a:spcBef>
                <a:spcPts val="0"/>
              </a:spcBef>
              <a:buNone/>
            </a:pPr>
            <a:endParaRPr lang="es-MX" sz="2400" b="1" dirty="0">
              <a:solidFill>
                <a:schemeClr val="accent2"/>
              </a:solidFill>
              <a:latin typeface="Arial" panose="020B0604020202020204" pitchFamily="34" charset="0"/>
              <a:cs typeface="Arial" panose="020B0604020202020204" pitchFamily="34" charset="0"/>
            </a:endParaRPr>
          </a:p>
          <a:p>
            <a:pPr marL="0" indent="0">
              <a:lnSpc>
                <a:spcPct val="120000"/>
              </a:lnSpc>
              <a:spcBef>
                <a:spcPts val="0"/>
              </a:spcBef>
              <a:buNone/>
            </a:pPr>
            <a:r>
              <a:rPr lang="es-MX" sz="2400" b="1" dirty="0">
                <a:solidFill>
                  <a:schemeClr val="accent2"/>
                </a:solidFill>
                <a:latin typeface="Arial" panose="020B0604020202020204" pitchFamily="34" charset="0"/>
                <a:cs typeface="Arial" panose="020B0604020202020204" pitchFamily="34" charset="0"/>
              </a:rPr>
              <a:t>Los ciudadanos externos al Comité de Contraloría Social podrán presentar quejas al Comité de Contraloría Social, a la Coordinación del PAICE, a los Órganos Estatales de Control y a la Secretaría de la Función Pública. </a:t>
            </a:r>
            <a:br>
              <a:rPr lang="es-MX" b="1" dirty="0">
                <a:solidFill>
                  <a:schemeClr val="accent2"/>
                </a:solidFill>
                <a:latin typeface="Adobe Caslon Pro" panose="0205050205050A020403" pitchFamily="18" charset="0"/>
                <a:cs typeface="Times New Roman" panose="02020603050405020304" pitchFamily="18" charset="0"/>
              </a:rPr>
            </a:br>
            <a:endParaRPr lang="es-MX" b="1" dirty="0">
              <a:latin typeface="Adobe Caslon Pro" panose="0205050205050A020403" pitchFamily="18" charset="0"/>
              <a:cs typeface="Times New Roman" panose="02020603050405020304" pitchFamily="18" charset="0"/>
            </a:endParaRPr>
          </a:p>
          <a:p>
            <a:pPr marL="0" indent="0">
              <a:lnSpc>
                <a:spcPct val="120000"/>
              </a:lnSpc>
              <a:spcBef>
                <a:spcPts val="0"/>
              </a:spcBef>
              <a:buNone/>
            </a:pPr>
            <a:endParaRPr lang="es-MX" sz="3200" b="1" dirty="0">
              <a:latin typeface="Adobe Caslon Pro" panose="0205050205050A020403" pitchFamily="18" charset="0"/>
              <a:cs typeface="Times New Roman" panose="02020603050405020304" pitchFamily="18" charset="0"/>
            </a:endParaRPr>
          </a:p>
          <a:p>
            <a:pPr marL="514350" indent="-514350">
              <a:lnSpc>
                <a:spcPct val="120000"/>
              </a:lnSpc>
              <a:spcBef>
                <a:spcPts val="0"/>
              </a:spcBef>
              <a:buAutoNum type="arabicPeriod"/>
            </a:pPr>
            <a:endParaRPr lang="es-MX" sz="3200" b="1" dirty="0">
              <a:solidFill>
                <a:schemeClr val="accent2"/>
              </a:solidFill>
              <a:latin typeface="Adobe Caslon Pro" panose="0205050205050A020403" pitchFamily="18" charset="0"/>
              <a:cs typeface="Times New Roman" panose="02020603050405020304" pitchFamily="18" charset="0"/>
            </a:endParaRPr>
          </a:p>
          <a:p>
            <a:pPr marL="514350" indent="-514350">
              <a:lnSpc>
                <a:spcPct val="120000"/>
              </a:lnSpc>
              <a:spcBef>
                <a:spcPts val="0"/>
              </a:spcBef>
              <a:buAutoNum type="arabicPeriod"/>
            </a:pPr>
            <a:endParaRPr lang="es-MX" sz="3200" b="1" dirty="0">
              <a:solidFill>
                <a:schemeClr val="accent2"/>
              </a:solidFill>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val="315934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77386"/>
            <a:ext cx="9404723" cy="1400530"/>
          </a:xfrm>
        </p:spPr>
        <p:txBody>
          <a:bodyPr/>
          <a:lstStyle/>
          <a:p>
            <a:pPr>
              <a:lnSpc>
                <a:spcPct val="120000"/>
              </a:lnSpc>
              <a:spcBef>
                <a:spcPts val="0"/>
              </a:spcBef>
            </a:pPr>
            <a:br>
              <a:rPr lang="es-MX" sz="2800" b="1" dirty="0">
                <a:solidFill>
                  <a:schemeClr val="accent2"/>
                </a:solidFill>
                <a:latin typeface="Adobe Caslon Pro" panose="0205050205050A020403" pitchFamily="18" charset="0"/>
                <a:cs typeface="Times New Roman" panose="02020603050405020304" pitchFamily="18" charset="0"/>
              </a:rPr>
            </a:br>
            <a:br>
              <a:rPr lang="es-MX" sz="2800" b="1" dirty="0">
                <a:solidFill>
                  <a:schemeClr val="accent2"/>
                </a:solidFill>
                <a:latin typeface="Adobe Caslon Pro" panose="0205050205050A020403" pitchFamily="18" charset="0"/>
                <a:cs typeface="Times New Roman" panose="02020603050405020304" pitchFamily="18" charset="0"/>
              </a:rPr>
            </a:br>
            <a:br>
              <a:rPr lang="es-MX" b="1" dirty="0">
                <a:latin typeface="Adobe Caslon Pro" panose="0205050205050A020403" pitchFamily="18" charset="0"/>
                <a:cs typeface="Times New Roman" panose="02020603050405020304" pitchFamily="18" charset="0"/>
              </a:rPr>
            </a:br>
            <a:br>
              <a:rPr lang="es-MX" b="1" dirty="0">
                <a:solidFill>
                  <a:schemeClr val="accent2"/>
                </a:solidFill>
                <a:latin typeface="Adobe Caslon Pro" panose="0205050205050A020403" pitchFamily="18" charset="0"/>
                <a:cs typeface="Times New Roman" panose="02020603050405020304" pitchFamily="18" charset="0"/>
              </a:rPr>
            </a:br>
            <a:endParaRPr lang="es-MX" dirty="0"/>
          </a:p>
        </p:txBody>
      </p:sp>
      <p:sp>
        <p:nvSpPr>
          <p:cNvPr id="3" name="CuadroTexto 2">
            <a:extLst>
              <a:ext uri="{FF2B5EF4-FFF2-40B4-BE49-F238E27FC236}">
                <a16:creationId xmlns:a16="http://schemas.microsoft.com/office/drawing/2014/main" id="{E97CC749-069F-4009-B30F-B83C2577032F}"/>
              </a:ext>
            </a:extLst>
          </p:cNvPr>
          <p:cNvSpPr txBox="1"/>
          <p:nvPr/>
        </p:nvSpPr>
        <p:spPr>
          <a:xfrm>
            <a:off x="646111" y="459611"/>
            <a:ext cx="10698523" cy="6617196"/>
          </a:xfrm>
          <a:prstGeom prst="rect">
            <a:avLst/>
          </a:prstGeom>
          <a:noFill/>
        </p:spPr>
        <p:txBody>
          <a:bodyPr wrap="square" rtlCol="0">
            <a:spAutoFit/>
          </a:bodyPr>
          <a:lstStyle/>
          <a:p>
            <a:r>
              <a:rPr lang="es-MX" sz="3200" dirty="0">
                <a:solidFill>
                  <a:schemeClr val="accent2"/>
                </a:solidFill>
                <a:latin typeface="Arial" panose="020B0604020202020204" pitchFamily="34" charset="0"/>
                <a:cs typeface="Arial" panose="020B0604020202020204" pitchFamily="34" charset="0"/>
              </a:rPr>
              <a:t>El CCS podrá hacer uso de los siguientes medios para presentar quejas y/o denuncias:</a:t>
            </a:r>
          </a:p>
          <a:p>
            <a:r>
              <a:rPr lang="es-MX" sz="2400" dirty="0">
                <a:latin typeface="Arial" panose="020B0604020202020204" pitchFamily="34" charset="0"/>
                <a:cs typeface="Arial" panose="020B0604020202020204" pitchFamily="34" charset="0"/>
              </a:rPr>
              <a:t> </a:t>
            </a:r>
          </a:p>
          <a:p>
            <a:r>
              <a:rPr lang="es-MX" sz="2400" b="1" i="1" dirty="0">
                <a:latin typeface="Arial" panose="020B0604020202020204" pitchFamily="34" charset="0"/>
                <a:cs typeface="Arial" panose="020B0604020202020204" pitchFamily="34" charset="0"/>
              </a:rPr>
              <a:t>Medios:</a:t>
            </a:r>
            <a:endParaRPr lang="es-MX" sz="2400" dirty="0">
              <a:latin typeface="Arial" panose="020B0604020202020204" pitchFamily="34" charset="0"/>
              <a:cs typeface="Arial" panose="020B0604020202020204" pitchFamily="34" charset="0"/>
            </a:endParaRPr>
          </a:p>
          <a:p>
            <a:r>
              <a:rPr lang="es-MX" sz="2400" b="1" dirty="0">
                <a:latin typeface="Arial" panose="020B0604020202020204" pitchFamily="34" charset="0"/>
                <a:cs typeface="Arial" panose="020B0604020202020204" pitchFamily="34" charset="0"/>
              </a:rPr>
              <a:t>PAICE:</a:t>
            </a:r>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Presencial:</a:t>
            </a:r>
          </a:p>
          <a:p>
            <a:r>
              <a:rPr lang="es-MX" sz="2400" dirty="0">
                <a:latin typeface="Arial" panose="020B0604020202020204" pitchFamily="34" charset="0"/>
                <a:cs typeface="Arial" panose="020B0604020202020204" pitchFamily="34" charset="0"/>
              </a:rPr>
              <a:t>Av. Paseo de la Reforma número 175, piso 6, esquina Río Támesis, Col. Cuauhtémoc, Alcaldía Cuauhtémoc, C.P. 06500, México, Ciudad de México.</a:t>
            </a:r>
          </a:p>
          <a:p>
            <a:r>
              <a:rPr lang="es-MX" sz="2400" dirty="0">
                <a:latin typeface="Arial" panose="020B0604020202020204" pitchFamily="34" charset="0"/>
                <a:cs typeface="Arial" panose="020B0604020202020204" pitchFamily="34" charset="0"/>
              </a:rPr>
              <a:t>No presencial:</a:t>
            </a:r>
          </a:p>
          <a:p>
            <a:r>
              <a:rPr lang="es-MX" sz="2400" dirty="0">
                <a:latin typeface="Arial" panose="020B0604020202020204" pitchFamily="34" charset="0"/>
                <a:cs typeface="Arial" panose="020B0604020202020204" pitchFamily="34" charset="0"/>
              </a:rPr>
              <a:t>Teléfono (55) 41 55 05 28 </a:t>
            </a:r>
          </a:p>
          <a:p>
            <a:r>
              <a:rPr lang="es-MX" sz="2400" dirty="0">
                <a:latin typeface="Arial" panose="020B0604020202020204" pitchFamily="34" charset="0"/>
                <a:cs typeface="Arial" panose="020B0604020202020204" pitchFamily="34" charset="0"/>
              </a:rPr>
              <a:t>Correo electrónico: </a:t>
            </a:r>
            <a:r>
              <a:rPr lang="es-MX" sz="2400" u="sng" dirty="0">
                <a:latin typeface="Arial" panose="020B0604020202020204" pitchFamily="34" charset="0"/>
                <a:cs typeface="Arial" panose="020B0604020202020204" pitchFamily="34" charset="0"/>
                <a:hlinkClick r:id="rId2"/>
              </a:rPr>
              <a:t>contralorsocialpaice@cultura.gob.mx</a:t>
            </a:r>
            <a:r>
              <a:rPr lang="es-MX" sz="2400" dirty="0">
                <a:latin typeface="Arial" panose="020B0604020202020204" pitchFamily="34" charset="0"/>
                <a:cs typeface="Arial" panose="020B0604020202020204" pitchFamily="34" charset="0"/>
              </a:rPr>
              <a:t>  </a:t>
            </a:r>
          </a:p>
          <a:p>
            <a:r>
              <a:rPr lang="es-MX" sz="2400" b="1"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Asimismo, el Contralor Social podrá auxiliarse de:</a:t>
            </a:r>
          </a:p>
          <a:p>
            <a:r>
              <a:rPr lang="es-MX" sz="2400" b="1"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a:p>
            <a:r>
              <a:rPr lang="es-MX" sz="2400" b="1" dirty="0">
                <a:latin typeface="Arial" panose="020B0604020202020204" pitchFamily="34" charset="0"/>
                <a:cs typeface="Arial" panose="020B0604020202020204" pitchFamily="34" charset="0"/>
              </a:rPr>
              <a:t>Órgano de Control Estatal:</a:t>
            </a:r>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Ver ubicaciones de los diferentes Órganos de Control  </a:t>
            </a:r>
          </a:p>
          <a:p>
            <a:endParaRPr lang="es-MX" sz="2400" dirty="0"/>
          </a:p>
        </p:txBody>
      </p:sp>
    </p:spTree>
    <p:extLst>
      <p:ext uri="{BB962C8B-B14F-4D97-AF65-F5344CB8AC3E}">
        <p14:creationId xmlns:p14="http://schemas.microsoft.com/office/powerpoint/2010/main" val="282440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3874" y="350382"/>
            <a:ext cx="9465980" cy="5898017"/>
          </a:xfrm>
        </p:spPr>
        <p:txBody>
          <a:bodyPr>
            <a:normAutofit fontScale="85000" lnSpcReduction="10000"/>
          </a:bodyPr>
          <a:lstStyle/>
          <a:p>
            <a:pPr>
              <a:buNone/>
            </a:pPr>
            <a:endParaRPr lang="es-ES_tradnl" b="1" dirty="0"/>
          </a:p>
          <a:p>
            <a:pPr>
              <a:buNone/>
            </a:pPr>
            <a:r>
              <a:rPr lang="es-ES_tradnl" sz="2400" b="1" dirty="0">
                <a:latin typeface="Arial" panose="020B0604020202020204" pitchFamily="34" charset="0"/>
                <a:cs typeface="Arial" panose="020B0604020202020204" pitchFamily="34" charset="0"/>
              </a:rPr>
              <a:t>Secretaría de la Función Pública: </a:t>
            </a:r>
          </a:p>
          <a:p>
            <a:r>
              <a:rPr lang="es-MX" dirty="0">
                <a:latin typeface="Arial" panose="020B0604020202020204" pitchFamily="34" charset="0"/>
                <a:cs typeface="Arial" panose="020B0604020202020204" pitchFamily="34" charset="0"/>
              </a:rPr>
              <a:t>Aplicación para el celular “Denuncia la corrupción”</a:t>
            </a:r>
          </a:p>
          <a:p>
            <a:r>
              <a:rPr lang="es-MX" dirty="0">
                <a:latin typeface="Arial" panose="020B0604020202020204" pitchFamily="34" charset="0"/>
                <a:cs typeface="Arial" panose="020B0604020202020204" pitchFamily="34" charset="0"/>
              </a:rPr>
              <a:t>Vía correspondencia: Envía tu escrito a la Dirección General de Denuncias e Investigaciones de la Secretaría de la Función Pública en Av. Insurgentes Sur No. 1735, Piso 2 Ala Norte, Guadalupe </a:t>
            </a:r>
            <a:r>
              <a:rPr lang="es-MX" dirty="0" err="1">
                <a:latin typeface="Arial" panose="020B0604020202020204" pitchFamily="34" charset="0"/>
                <a:cs typeface="Arial" panose="020B0604020202020204" pitchFamily="34" charset="0"/>
              </a:rPr>
              <a:t>Inn</a:t>
            </a:r>
            <a:r>
              <a:rPr lang="es-MX" dirty="0">
                <a:latin typeface="Arial" panose="020B0604020202020204" pitchFamily="34" charset="0"/>
                <a:cs typeface="Arial" panose="020B0604020202020204" pitchFamily="34" charset="0"/>
              </a:rPr>
              <a:t>, Álvaro Obregón, CP 01020, Ciudad de México.</a:t>
            </a:r>
          </a:p>
          <a:p>
            <a:r>
              <a:rPr lang="es-MX" dirty="0">
                <a:latin typeface="Arial" panose="020B0604020202020204" pitchFamily="34" charset="0"/>
                <a:cs typeface="Arial" panose="020B0604020202020204" pitchFamily="34" charset="0"/>
              </a:rPr>
              <a:t>Vía telefónica: En el interior de la República al 01 800 11 28 700 y en la Ciudad de México 2000 2000</a:t>
            </a:r>
          </a:p>
          <a:p>
            <a:r>
              <a:rPr lang="es-MX" dirty="0">
                <a:latin typeface="Arial" panose="020B0604020202020204" pitchFamily="34" charset="0"/>
                <a:cs typeface="Arial" panose="020B0604020202020204" pitchFamily="34" charset="0"/>
              </a:rPr>
              <a:t>Presencial: En el módulo 3 de la Secretaría de la Función Pública ubicado en Av. Insurgentes Sur 1735, PB, Guadalupe </a:t>
            </a:r>
            <a:r>
              <a:rPr lang="es-MX" dirty="0" err="1">
                <a:latin typeface="Arial" panose="020B0604020202020204" pitchFamily="34" charset="0"/>
                <a:cs typeface="Arial" panose="020B0604020202020204" pitchFamily="34" charset="0"/>
              </a:rPr>
              <a:t>Inn</a:t>
            </a:r>
            <a:r>
              <a:rPr lang="es-MX" dirty="0">
                <a:latin typeface="Arial" panose="020B0604020202020204" pitchFamily="34" charset="0"/>
                <a:cs typeface="Arial" panose="020B0604020202020204" pitchFamily="34" charset="0"/>
              </a:rPr>
              <a:t>, Álvaro Obregón, Código Postal 01020, Ciudad de México.</a:t>
            </a:r>
          </a:p>
          <a:p>
            <a:r>
              <a:rPr lang="es-MX" dirty="0">
                <a:latin typeface="Arial" panose="020B0604020202020204" pitchFamily="34" charset="0"/>
                <a:cs typeface="Arial" panose="020B0604020202020204" pitchFamily="34" charset="0"/>
              </a:rPr>
              <a:t>Vía chat: Realiza tu consulta.</a:t>
            </a:r>
          </a:p>
          <a:p>
            <a:pPr marL="0" indent="0">
              <a:buNone/>
            </a:pPr>
            <a:endParaRPr lang="es-MX" b="1" dirty="0">
              <a:latin typeface="Arial" panose="020B0604020202020204" pitchFamily="34" charset="0"/>
              <a:cs typeface="Arial" panose="020B0604020202020204" pitchFamily="34" charset="0"/>
            </a:endParaRPr>
          </a:p>
          <a:p>
            <a:pPr marL="0" indent="0">
              <a:buNone/>
            </a:pPr>
            <a:r>
              <a:rPr lang="es-MX" b="1" dirty="0">
                <a:latin typeface="Arial" panose="020B0604020202020204" pitchFamily="34" charset="0"/>
                <a:cs typeface="Arial" panose="020B0604020202020204" pitchFamily="34" charset="0"/>
              </a:rPr>
              <a:t>Contacto Ciudadano de la SFP:</a:t>
            </a:r>
            <a:endParaRPr lang="es-MX"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hlinkClick r:id="rId2"/>
              </a:rPr>
              <a:t>https://sidec.funcionpublica.gob.mx/</a:t>
            </a:r>
            <a:r>
              <a:rPr lang="es-MX" u="sng"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Vía correo electrónico:  </a:t>
            </a:r>
            <a:r>
              <a:rPr lang="es-MX" u="sng" dirty="0">
                <a:latin typeface="Arial" panose="020B0604020202020204" pitchFamily="34" charset="0"/>
                <a:cs typeface="Arial" panose="020B0604020202020204" pitchFamily="34" charset="0"/>
                <a:hlinkClick r:id="rId3"/>
              </a:rPr>
              <a:t>contraloriasocial@funcionpublica.gob.mx</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Plataforma: Ciudadanos Alertadores Internos y Externos de la Corrupción (para casos graves de corrupción que requieren de anonimato) </a:t>
            </a:r>
            <a:r>
              <a:rPr lang="es-MX" u="sng" dirty="0">
                <a:latin typeface="Arial" panose="020B0604020202020204" pitchFamily="34" charset="0"/>
                <a:cs typeface="Arial" panose="020B0604020202020204" pitchFamily="34" charset="0"/>
                <a:hlinkClick r:id="rId4"/>
              </a:rPr>
              <a:t>https://alertadores.funcionpublica.gob.mx/</a:t>
            </a:r>
            <a:r>
              <a:rPr lang="es-MX" dirty="0">
                <a:latin typeface="Arial" panose="020B0604020202020204" pitchFamily="34" charset="0"/>
                <a:cs typeface="Arial" panose="020B0604020202020204" pitchFamily="34" charset="0"/>
              </a:rPr>
              <a:t> </a:t>
            </a:r>
          </a:p>
          <a:p>
            <a:endParaRPr lang="es-ES_trad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1466" y="445008"/>
            <a:ext cx="10271824" cy="5797295"/>
          </a:xfrm>
        </p:spPr>
        <p:txBody>
          <a:bodyPr>
            <a:normAutofit/>
          </a:bodyPr>
          <a:lstStyle/>
          <a:p>
            <a:pPr marL="0" indent="0">
              <a:buNone/>
            </a:pPr>
            <a:r>
              <a:rPr lang="es-MX" sz="2400" b="1" dirty="0">
                <a:solidFill>
                  <a:srgbClr val="FFC000"/>
                </a:solidFill>
                <a:latin typeface="Arial" panose="020B0604020202020204" pitchFamily="34" charset="0"/>
                <a:cs typeface="Arial" panose="020B0604020202020204" pitchFamily="34" charset="0"/>
              </a:rPr>
              <a:t>SISTEMA INFORMÁTICO</a:t>
            </a:r>
          </a:p>
          <a:p>
            <a:pPr algn="just"/>
            <a:endParaRPr lang="es-MX"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El SICS está diseñado para </a:t>
            </a:r>
            <a:r>
              <a:rPr lang="es-MX" sz="2400" b="1" dirty="0">
                <a:latin typeface="Arial" panose="020B0604020202020204" pitchFamily="34" charset="0"/>
                <a:cs typeface="Arial" panose="020B0604020202020204" pitchFamily="34" charset="0"/>
              </a:rPr>
              <a:t>mejorar</a:t>
            </a:r>
            <a:r>
              <a:rPr lang="es-MX" sz="2400" dirty="0">
                <a:latin typeface="Arial" panose="020B0604020202020204" pitchFamily="34" charset="0"/>
                <a:cs typeface="Arial" panose="020B0604020202020204" pitchFamily="34" charset="0"/>
              </a:rPr>
              <a:t> el proceso de captura y reporte de las </a:t>
            </a:r>
            <a:r>
              <a:rPr lang="es-MX" sz="2400" b="1" dirty="0">
                <a:latin typeface="Arial" panose="020B0604020202020204" pitchFamily="34" charset="0"/>
                <a:cs typeface="Arial" panose="020B0604020202020204" pitchFamily="34" charset="0"/>
              </a:rPr>
              <a:t>acciones</a:t>
            </a:r>
            <a:r>
              <a:rPr lang="es-MX" sz="2400" dirty="0">
                <a:latin typeface="Arial" panose="020B0604020202020204" pitchFamily="34" charset="0"/>
                <a:cs typeface="Arial" panose="020B0604020202020204" pitchFamily="34" charset="0"/>
              </a:rPr>
              <a:t> de Contraloría Social llevadas a cabo durante la operación de Programas Federales de Desarrollo Social.</a:t>
            </a:r>
          </a:p>
          <a:p>
            <a:endParaRPr lang="es-MX" sz="2400" b="1" dirty="0">
              <a:solidFill>
                <a:srgbClr val="FFC000"/>
              </a:solidFill>
              <a:latin typeface="Adobe Caslon Pro" panose="0205050205050A020403" pitchFamily="18" charset="0"/>
            </a:endParaRPr>
          </a:p>
        </p:txBody>
      </p:sp>
      <p:pic>
        <p:nvPicPr>
          <p:cNvPr id="8" name="Imagen 7"/>
          <p:cNvPicPr>
            <a:picLocks noChangeAspect="1"/>
          </p:cNvPicPr>
          <p:nvPr/>
        </p:nvPicPr>
        <p:blipFill rotWithShape="1">
          <a:blip r:embed="rId2"/>
          <a:srcRect l="21093" t="39024" r="20302" b="28605"/>
          <a:stretch/>
        </p:blipFill>
        <p:spPr>
          <a:xfrm>
            <a:off x="786568" y="2859458"/>
            <a:ext cx="10887316" cy="3382845"/>
          </a:xfrm>
          <a:prstGeom prst="rect">
            <a:avLst/>
          </a:prstGeom>
        </p:spPr>
      </p:pic>
    </p:spTree>
    <p:extLst>
      <p:ext uri="{BB962C8B-B14F-4D97-AF65-F5344CB8AC3E}">
        <p14:creationId xmlns:p14="http://schemas.microsoft.com/office/powerpoint/2010/main" val="126083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33984"/>
            <a:ext cx="10515600" cy="5542979"/>
          </a:xfrm>
        </p:spPr>
        <p:txBody>
          <a:bodyPr>
            <a:normAutofit/>
          </a:bodyPr>
          <a:lstStyle/>
          <a:p>
            <a:r>
              <a:rPr lang="es-MX" sz="3200" dirty="0">
                <a:latin typeface="Arial" panose="020B0604020202020204" pitchFamily="34" charset="0"/>
                <a:cs typeface="Arial" panose="020B0604020202020204" pitchFamily="34" charset="0"/>
              </a:rPr>
              <a:t>La Contraloría Social es una estrategia de participación ciudadana para </a:t>
            </a:r>
            <a:r>
              <a:rPr lang="es-MX" sz="3200" b="1" dirty="0">
                <a:latin typeface="Arial" panose="020B0604020202020204" pitchFamily="34" charset="0"/>
                <a:cs typeface="Arial" panose="020B0604020202020204" pitchFamily="34" charset="0"/>
              </a:rPr>
              <a:t>favorecer la rendición de cuentas, la vigilancia del buen ejercicio y aplicación de los recursos públicos.</a:t>
            </a:r>
          </a:p>
          <a:p>
            <a:pPr marL="0" indent="0">
              <a:buNone/>
            </a:pPr>
            <a:endParaRPr lang="es-MX" sz="3200" b="1" dirty="0">
              <a:latin typeface="Arial" panose="020B0604020202020204" pitchFamily="34" charset="0"/>
              <a:cs typeface="Arial" panose="020B0604020202020204" pitchFamily="34" charset="0"/>
            </a:endParaRPr>
          </a:p>
          <a:p>
            <a:r>
              <a:rPr lang="es-MX" sz="3200" dirty="0">
                <a:latin typeface="Arial" panose="020B0604020202020204" pitchFamily="34" charset="0"/>
                <a:cs typeface="Arial" panose="020B0604020202020204" pitchFamily="34" charset="0"/>
              </a:rPr>
              <a:t>Ley General de Desarrollo Social </a:t>
            </a:r>
          </a:p>
          <a:p>
            <a:r>
              <a:rPr lang="es-MX" sz="3200" dirty="0">
                <a:latin typeface="Arial" panose="020B0604020202020204" pitchFamily="34" charset="0"/>
                <a:cs typeface="Arial" panose="020B0604020202020204" pitchFamily="34" charset="0"/>
              </a:rPr>
              <a:t>“Acuerdo por el que se establecen los </a:t>
            </a:r>
            <a:r>
              <a:rPr lang="es-MX" sz="3200" b="1" dirty="0">
                <a:latin typeface="Arial" panose="020B0604020202020204" pitchFamily="34" charset="0"/>
                <a:cs typeface="Arial" panose="020B0604020202020204" pitchFamily="34" charset="0"/>
              </a:rPr>
              <a:t>Lineamientos</a:t>
            </a:r>
            <a:r>
              <a:rPr lang="es-MX" sz="3200" dirty="0">
                <a:latin typeface="Arial" panose="020B0604020202020204" pitchFamily="34" charset="0"/>
                <a:cs typeface="Arial" panose="020B0604020202020204" pitchFamily="34" charset="0"/>
              </a:rPr>
              <a:t> para la </a:t>
            </a:r>
            <a:r>
              <a:rPr lang="es-MX" sz="3200" b="1" dirty="0">
                <a:latin typeface="Arial" panose="020B0604020202020204" pitchFamily="34" charset="0"/>
                <a:cs typeface="Arial" panose="020B0604020202020204" pitchFamily="34" charset="0"/>
              </a:rPr>
              <a:t>promoción</a:t>
            </a:r>
            <a:r>
              <a:rPr lang="es-MX" sz="3200" dirty="0">
                <a:latin typeface="Arial" panose="020B0604020202020204" pitchFamily="34" charset="0"/>
                <a:cs typeface="Arial" panose="020B0604020202020204" pitchFamily="34" charset="0"/>
              </a:rPr>
              <a:t> y operación de la Contraloría Social en los Programas Federales de Desarrollo Social” (28 de octubre de 2016)</a:t>
            </a:r>
            <a:endParaRPr lang="es-MX" sz="3200" b="1" dirty="0">
              <a:latin typeface="Arial" panose="020B0604020202020204" pitchFamily="34" charset="0"/>
              <a:cs typeface="Arial" panose="020B0604020202020204" pitchFamily="34" charset="0"/>
            </a:endParaRPr>
          </a:p>
          <a:p>
            <a:pPr marL="0" indent="0">
              <a:buNone/>
            </a:pPr>
            <a:endParaRPr lang="es-MX" sz="3200" dirty="0">
              <a:latin typeface="Adobe Caslon Pro" panose="0205050205050A020403" pitchFamily="18" charset="0"/>
              <a:cs typeface="Times New Roman" panose="02020603050405020304" pitchFamily="18" charset="0"/>
            </a:endParaRPr>
          </a:p>
          <a:p>
            <a:pPr marL="0" indent="0">
              <a:buNone/>
            </a:pPr>
            <a:endParaRPr lang="es-MX" sz="3200" dirty="0"/>
          </a:p>
        </p:txBody>
      </p:sp>
    </p:spTree>
    <p:extLst>
      <p:ext uri="{BB962C8B-B14F-4D97-AF65-F5344CB8AC3E}">
        <p14:creationId xmlns:p14="http://schemas.microsoft.com/office/powerpoint/2010/main" val="324267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89760"/>
            <a:ext cx="9671304" cy="4287203"/>
          </a:xfrm>
        </p:spPr>
        <p:txBody>
          <a:bodyPr>
            <a:normAutofit/>
          </a:bodyPr>
          <a:lstStyle/>
          <a:p>
            <a:pPr marL="0" indent="0" algn="just">
              <a:lnSpc>
                <a:spcPct val="100000"/>
              </a:lnSpc>
              <a:buNone/>
            </a:pPr>
            <a:r>
              <a:rPr lang="es-MX" sz="3200" dirty="0">
                <a:latin typeface="Arial" panose="020B0604020202020204" pitchFamily="34" charset="0"/>
                <a:cs typeface="Arial" panose="020B0604020202020204" pitchFamily="34" charset="0"/>
              </a:rPr>
              <a:t>En el caso del PAICE, los comités de Contraloría Social (CCS) son grupos de personas elegidas democráticamente, conformados por la población beneficiaria del prpgrama, con la finalidad de </a:t>
            </a:r>
            <a:r>
              <a:rPr lang="es-MX" sz="3200" b="1" dirty="0">
                <a:latin typeface="Arial" panose="020B0604020202020204" pitchFamily="34" charset="0"/>
                <a:cs typeface="Arial" panose="020B0604020202020204" pitchFamily="34" charset="0"/>
              </a:rPr>
              <a:t>vigilar, supervisar, evaluar y dar seguimiento a los proyectos culturales en materia de infraestructura.</a:t>
            </a:r>
          </a:p>
          <a:p>
            <a:pPr marL="0" indent="0">
              <a:buNone/>
            </a:pPr>
            <a:endParaRPr lang="es-MX" sz="3200" dirty="0">
              <a:latin typeface="Adobe Caslon Pro" panose="0205050205050A020403" pitchFamily="18" charset="0"/>
              <a:cs typeface="Times New Roman" panose="02020603050405020304" pitchFamily="18" charset="0"/>
            </a:endParaRPr>
          </a:p>
          <a:p>
            <a:pPr marL="0" indent="0">
              <a:buNone/>
            </a:pPr>
            <a:endParaRPr lang="es-MX" sz="3200" dirty="0"/>
          </a:p>
        </p:txBody>
      </p:sp>
    </p:spTree>
    <p:extLst>
      <p:ext uri="{BB962C8B-B14F-4D97-AF65-F5344CB8AC3E}">
        <p14:creationId xmlns:p14="http://schemas.microsoft.com/office/powerpoint/2010/main" val="60340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02208"/>
            <a:ext cx="10515600" cy="5274755"/>
          </a:xfrm>
        </p:spPr>
        <p:txBody>
          <a:bodyPr>
            <a:normAutofit fontScale="85000" lnSpcReduction="10000"/>
          </a:bodyPr>
          <a:lstStyle/>
          <a:p>
            <a:pPr marL="0" indent="0">
              <a:buNone/>
            </a:pPr>
            <a:r>
              <a:rPr lang="es-MX" sz="2800" b="1" dirty="0">
                <a:solidFill>
                  <a:schemeClr val="accent2"/>
                </a:solidFill>
                <a:latin typeface="Arial" panose="020B0604020202020204" pitchFamily="34" charset="0"/>
                <a:cs typeface="Arial" panose="020B0604020202020204" pitchFamily="34" charset="0"/>
              </a:rPr>
              <a:t>VENTAJAS:</a:t>
            </a:r>
          </a:p>
          <a:p>
            <a:r>
              <a:rPr lang="es-MX" sz="3200" b="1" dirty="0">
                <a:latin typeface="Arial" panose="020B0604020202020204" pitchFamily="34" charset="0"/>
                <a:cs typeface="Arial" panose="020B0604020202020204" pitchFamily="34" charset="0"/>
              </a:rPr>
              <a:t>Favorece la transparencia de las acciones del gobierno.</a:t>
            </a:r>
          </a:p>
          <a:p>
            <a:r>
              <a:rPr lang="es-MX" sz="3200" b="1" dirty="0">
                <a:latin typeface="Arial" panose="020B0604020202020204" pitchFamily="34" charset="0"/>
                <a:cs typeface="Arial" panose="020B0604020202020204" pitchFamily="34" charset="0"/>
              </a:rPr>
              <a:t>Obliga a los servidores públicos a ejercer sus funciones con ética y responsabilidad.</a:t>
            </a:r>
          </a:p>
          <a:p>
            <a:r>
              <a:rPr lang="es-MX" sz="3200" b="1" dirty="0">
                <a:latin typeface="Arial" panose="020B0604020202020204" pitchFamily="34" charset="0"/>
                <a:cs typeface="Arial" panose="020B0604020202020204" pitchFamily="34" charset="0"/>
              </a:rPr>
              <a:t>Previene posibles irregularidades y desvíos de recursos.</a:t>
            </a:r>
          </a:p>
          <a:p>
            <a:r>
              <a:rPr lang="es-MX" sz="3200" b="1" dirty="0">
                <a:latin typeface="Arial" panose="020B0604020202020204" pitchFamily="34" charset="0"/>
                <a:cs typeface="Arial" panose="020B0604020202020204" pitchFamily="34" charset="0"/>
              </a:rPr>
              <a:t>Evita la mala calidad de las obras de infraestructura cultural de los apoyos y los servicios.</a:t>
            </a:r>
          </a:p>
          <a:p>
            <a:r>
              <a:rPr lang="es-MX" sz="3200" b="1" dirty="0">
                <a:latin typeface="Arial" panose="020B0604020202020204" pitchFamily="34" charset="0"/>
                <a:cs typeface="Arial" panose="020B0604020202020204" pitchFamily="34" charset="0"/>
              </a:rPr>
              <a:t>Incrementa la credibilidad en los programas de desarrollo social.</a:t>
            </a:r>
          </a:p>
          <a:p>
            <a:r>
              <a:rPr lang="es-MX" sz="3200" b="1" dirty="0">
                <a:latin typeface="Arial" panose="020B0604020202020204" pitchFamily="34" charset="0"/>
                <a:cs typeface="Arial" panose="020B0604020202020204" pitchFamily="34" charset="0"/>
              </a:rPr>
              <a:t>Contribuye al desarrollo de procesos de ciudadanización.</a:t>
            </a:r>
          </a:p>
          <a:p>
            <a:pPr marL="0" indent="0">
              <a:buNone/>
            </a:pPr>
            <a:endParaRPr lang="es-MX" sz="3200" dirty="0"/>
          </a:p>
        </p:txBody>
      </p:sp>
    </p:spTree>
    <p:extLst>
      <p:ext uri="{BB962C8B-B14F-4D97-AF65-F5344CB8AC3E}">
        <p14:creationId xmlns:p14="http://schemas.microsoft.com/office/powerpoint/2010/main" val="345881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6192" y="426720"/>
            <a:ext cx="10064560" cy="5821679"/>
          </a:xfrm>
        </p:spPr>
        <p:txBody>
          <a:bodyPr>
            <a:normAutofit/>
          </a:bodyPr>
          <a:lstStyle/>
          <a:p>
            <a:pPr marL="0" indent="0">
              <a:buNone/>
            </a:pPr>
            <a:r>
              <a:rPr lang="es-MX" sz="2400" b="1" dirty="0">
                <a:solidFill>
                  <a:schemeClr val="accent2"/>
                </a:solidFill>
                <a:latin typeface="Arial" panose="020B0604020202020204" pitchFamily="34" charset="0"/>
                <a:cs typeface="Arial" panose="020B0604020202020204" pitchFamily="34" charset="0"/>
              </a:rPr>
              <a:t>FUNCIONES DEL COMITÉ CONTRALORÍA  SOCIAL:</a:t>
            </a:r>
          </a:p>
          <a:p>
            <a:pPr marL="0" indent="0">
              <a:buNone/>
            </a:pPr>
            <a:r>
              <a:rPr lang="es-MX" sz="3200" b="1" dirty="0">
                <a:latin typeface="Arial" panose="020B0604020202020204" pitchFamily="34" charset="0"/>
                <a:cs typeface="Arial" panose="020B0604020202020204" pitchFamily="34" charset="0"/>
              </a:rPr>
              <a:t>VIGILAR QUE:</a:t>
            </a:r>
            <a:endParaRPr lang="es-MX" sz="2800" b="1"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ejercicio de los recursos para los proyectos culturales, sea </a:t>
            </a:r>
            <a:r>
              <a:rPr lang="es-MX" sz="2800" b="1" dirty="0">
                <a:latin typeface="Arial" panose="020B0604020202020204" pitchFamily="34" charset="0"/>
                <a:cs typeface="Arial" panose="020B0604020202020204" pitchFamily="34" charset="0"/>
              </a:rPr>
              <a:t>oportuno, transparente y con apego a lo establecido en las Reglas de Operación.</a:t>
            </a:r>
          </a:p>
          <a:p>
            <a:pPr algn="just"/>
            <a:r>
              <a:rPr lang="es-MX" sz="2800" dirty="0">
                <a:latin typeface="Arial" panose="020B0604020202020204" pitchFamily="34" charset="0"/>
                <a:cs typeface="Arial" panose="020B0604020202020204" pitchFamily="34" charset="0"/>
              </a:rPr>
              <a:t>Se </a:t>
            </a:r>
            <a:r>
              <a:rPr lang="es-MX" sz="2800" b="1" dirty="0">
                <a:latin typeface="Arial" panose="020B0604020202020204" pitchFamily="34" charset="0"/>
                <a:cs typeface="Arial" panose="020B0604020202020204" pitchFamily="34" charset="0"/>
              </a:rPr>
              <a:t>cumpla</a:t>
            </a:r>
            <a:r>
              <a:rPr lang="es-MX" sz="2800" dirty="0">
                <a:latin typeface="Arial" panose="020B0604020202020204" pitchFamily="34" charset="0"/>
                <a:cs typeface="Arial" panose="020B0604020202020204" pitchFamily="34" charset="0"/>
              </a:rPr>
              <a:t> con los periodos de ejecución de las obras.</a:t>
            </a:r>
          </a:p>
          <a:p>
            <a:pPr algn="just"/>
            <a:r>
              <a:rPr lang="es-MX" sz="2800" dirty="0">
                <a:latin typeface="Arial" panose="020B0604020202020204" pitchFamily="34" charset="0"/>
                <a:cs typeface="Arial" panose="020B0604020202020204" pitchFamily="34" charset="0"/>
              </a:rPr>
              <a:t>Exista </a:t>
            </a:r>
            <a:r>
              <a:rPr lang="es-MX" sz="2800" b="1" dirty="0">
                <a:latin typeface="Arial" panose="020B0604020202020204" pitchFamily="34" charset="0"/>
                <a:cs typeface="Arial" panose="020B0604020202020204" pitchFamily="34" charset="0"/>
              </a:rPr>
              <a:t>documentación comprobatoria </a:t>
            </a:r>
            <a:r>
              <a:rPr lang="es-MX" sz="2800" dirty="0">
                <a:latin typeface="Arial" panose="020B0604020202020204" pitchFamily="34" charset="0"/>
                <a:cs typeface="Arial" panose="020B0604020202020204" pitchFamily="34" charset="0"/>
              </a:rPr>
              <a:t>del ejercicio de los recursos públicos.</a:t>
            </a:r>
          </a:p>
          <a:p>
            <a:pPr algn="just"/>
            <a:r>
              <a:rPr lang="es-MX" sz="2800" dirty="0">
                <a:latin typeface="Arial" panose="020B0604020202020204" pitchFamily="34" charset="0"/>
                <a:cs typeface="Arial" panose="020B0604020202020204" pitchFamily="34" charset="0"/>
              </a:rPr>
              <a:t>Este </a:t>
            </a:r>
            <a:r>
              <a:rPr lang="es-MX" sz="2800" b="1" dirty="0">
                <a:latin typeface="Arial" panose="020B0604020202020204" pitchFamily="34" charset="0"/>
                <a:cs typeface="Arial" panose="020B0604020202020204" pitchFamily="34" charset="0"/>
              </a:rPr>
              <a:t>programa federal </a:t>
            </a:r>
            <a:r>
              <a:rPr lang="es-MX" sz="2800" dirty="0">
                <a:latin typeface="Arial" panose="020B0604020202020204" pitchFamily="34" charset="0"/>
                <a:cs typeface="Arial" panose="020B0604020202020204" pitchFamily="34" charset="0"/>
              </a:rPr>
              <a:t>no se utilice con fines políticos, electorales, de lucro u otros distintos a sus objetivos.</a:t>
            </a:r>
          </a:p>
          <a:p>
            <a:pPr algn="just"/>
            <a:r>
              <a:rPr lang="es-MX" sz="2800" dirty="0">
                <a:latin typeface="Arial" panose="020B0604020202020204" pitchFamily="34" charset="0"/>
                <a:cs typeface="Arial" panose="020B0604020202020204" pitchFamily="34" charset="0"/>
              </a:rPr>
              <a:t>El programa favorezca la igualdad de género.</a:t>
            </a:r>
          </a:p>
          <a:p>
            <a:pPr marL="0" indent="0">
              <a:buNone/>
            </a:pPr>
            <a:endParaRPr lang="es-MX" sz="2400" b="1" dirty="0">
              <a:latin typeface="Adobe Caslon Pro" panose="0205050205050A020403" pitchFamily="18" charset="0"/>
            </a:endParaRPr>
          </a:p>
        </p:txBody>
      </p:sp>
    </p:spTree>
    <p:extLst>
      <p:ext uri="{BB962C8B-B14F-4D97-AF65-F5344CB8AC3E}">
        <p14:creationId xmlns:p14="http://schemas.microsoft.com/office/powerpoint/2010/main" val="313447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0560" y="621792"/>
            <a:ext cx="10801003" cy="5986826"/>
          </a:xfrm>
        </p:spPr>
        <p:txBody>
          <a:bodyPr>
            <a:normAutofit fontScale="85000" lnSpcReduction="10000"/>
          </a:bodyPr>
          <a:lstStyle/>
          <a:p>
            <a:pPr>
              <a:spcBef>
                <a:spcPts val="0"/>
              </a:spcBef>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0" indent="0">
              <a:spcBef>
                <a:spcPts val="0"/>
              </a:spcBef>
              <a:buNone/>
            </a:pPr>
            <a:r>
              <a:rPr lang="es-MX" sz="3300" dirty="0">
                <a:solidFill>
                  <a:schemeClr val="accent2"/>
                </a:solidFill>
                <a:latin typeface="Arial" panose="020B0604020202020204" pitchFamily="34" charset="0"/>
                <a:cs typeface="Arial" panose="020B0604020202020204" pitchFamily="34" charset="0"/>
              </a:rPr>
              <a:t>REQUISITOS: </a:t>
            </a:r>
            <a:r>
              <a:rPr lang="es-MX" sz="2400" dirty="0">
                <a:latin typeface="Arial" panose="020B0604020202020204" pitchFamily="34" charset="0"/>
                <a:cs typeface="Arial" panose="020B0604020202020204" pitchFamily="34" charset="0"/>
              </a:rPr>
              <a:t>(Además de buena dosis de sensibilidad y sentido común)</a:t>
            </a:r>
          </a:p>
          <a:p>
            <a:pPr algn="just">
              <a:spcBef>
                <a:spcPts val="0"/>
              </a:spcBef>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algn="just">
              <a:spcBef>
                <a:spcPts val="0"/>
              </a:spcBef>
            </a:pPr>
            <a:r>
              <a:rPr lang="es-MX" sz="3200" dirty="0">
                <a:latin typeface="Arial" panose="020B0604020202020204" pitchFamily="34" charset="0"/>
                <a:cs typeface="Arial" panose="020B0604020202020204" pitchFamily="34" charset="0"/>
              </a:rPr>
              <a:t>Ser mayores de 18 años.</a:t>
            </a:r>
          </a:p>
          <a:p>
            <a:pPr algn="just">
              <a:spcBef>
                <a:spcPts val="0"/>
              </a:spcBef>
            </a:pPr>
            <a:r>
              <a:rPr lang="es-MX" sz="3200" dirty="0">
                <a:latin typeface="Arial" panose="020B0604020202020204" pitchFamily="34" charset="0"/>
                <a:cs typeface="Arial" panose="020B0604020202020204" pitchFamily="34" charset="0"/>
              </a:rPr>
              <a:t>Saber leer y escribir.</a:t>
            </a:r>
          </a:p>
          <a:p>
            <a:pPr algn="just">
              <a:spcBef>
                <a:spcPts val="0"/>
              </a:spcBef>
            </a:pPr>
            <a:r>
              <a:rPr lang="es-MX" sz="3200" dirty="0">
                <a:latin typeface="Arial" panose="020B0604020202020204" pitchFamily="34" charset="0"/>
                <a:cs typeface="Arial" panose="020B0604020202020204" pitchFamily="34" charset="0"/>
              </a:rPr>
              <a:t>Ser representantes de la sociedad civil que destaquen por su probada honestidad y sus acciones en favor de la cultura local.</a:t>
            </a:r>
          </a:p>
          <a:p>
            <a:pPr algn="just">
              <a:spcBef>
                <a:spcPts val="0"/>
              </a:spcBef>
            </a:pPr>
            <a:r>
              <a:rPr lang="es-MX" sz="3200" dirty="0">
                <a:latin typeface="Arial" panose="020B0604020202020204" pitchFamily="34" charset="0"/>
                <a:cs typeface="Arial" panose="020B0604020202020204" pitchFamily="34" charset="0"/>
              </a:rPr>
              <a:t>No estar adscritos laboralmente bajo ningún régimen a la instancia beneficiaria, o en su caso, no haber laborado para la misma, en por lo menos dos años inmediatos anteriores a la fecha de instalación del CCS. </a:t>
            </a:r>
          </a:p>
          <a:p>
            <a:pPr algn="just">
              <a:spcBef>
                <a:spcPts val="0"/>
              </a:spcBef>
            </a:pPr>
            <a:r>
              <a:rPr lang="es-MX" sz="3200" dirty="0">
                <a:latin typeface="Arial" panose="020B0604020202020204" pitchFamily="34" charset="0"/>
                <a:cs typeface="Arial" panose="020B0604020202020204" pitchFamily="34" charset="0"/>
              </a:rPr>
              <a:t>Residir en la localidad donde se desarrolla el proyecto, ser especialista en las disciplinas artísticas y culturales que se llevarán a cabo en el espacio a intervenir y/o ser especialistas en materia de diseño de proyectos de infraestructura cultural.</a:t>
            </a:r>
          </a:p>
          <a:p>
            <a:pPr>
              <a:spcBef>
                <a:spcPts val="0"/>
              </a:spcBef>
            </a:pPr>
            <a:endParaRPr lang="es-MX" sz="3200" dirty="0">
              <a:latin typeface="Adobe Caslon Pro" panose="0205050205050A020403" pitchFamily="18" charset="0"/>
              <a:cs typeface="Times New Roman" panose="02020603050405020304" pitchFamily="18" charset="0"/>
            </a:endParaRPr>
          </a:p>
          <a:p>
            <a:pPr>
              <a:spcBef>
                <a:spcPts val="0"/>
              </a:spcBef>
            </a:pPr>
            <a:endParaRPr lang="es-MX" sz="3200" dirty="0">
              <a:latin typeface="Adobe Caslon Pro" panose="0205050205050A020403" pitchFamily="18" charset="0"/>
              <a:cs typeface="Times New Roman" panose="02020603050405020304" pitchFamily="18" charset="0"/>
            </a:endParaRPr>
          </a:p>
        </p:txBody>
      </p:sp>
    </p:spTree>
    <p:extLst>
      <p:ext uri="{BB962C8B-B14F-4D97-AF65-F5344CB8AC3E}">
        <p14:creationId xmlns:p14="http://schemas.microsoft.com/office/powerpoint/2010/main" val="30988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710" y="632346"/>
            <a:ext cx="10525341" cy="5638799"/>
          </a:xfrm>
        </p:spPr>
        <p:txBody>
          <a:bodyPr>
            <a:normAutofit fontScale="85000" lnSpcReduction="20000"/>
          </a:bodyPr>
          <a:lstStyle/>
          <a:p>
            <a:pPr>
              <a:spcBef>
                <a:spcPts val="0"/>
              </a:spcBef>
              <a:buFont typeface="Arial" panose="020B0604020202020204" pitchFamily="34" charset="0"/>
              <a:buChar char="•"/>
            </a:pPr>
            <a:endParaRPr lang="es-MX" sz="2400" dirty="0">
              <a:solidFill>
                <a:schemeClr val="accent2"/>
              </a:solidFill>
              <a:latin typeface="Adobe Caslon Pro" panose="0205050205050A020403" pitchFamily="18" charset="0"/>
              <a:cs typeface="Times New Roman" panose="02020603050405020304" pitchFamily="18" charset="0"/>
            </a:endParaRPr>
          </a:p>
          <a:p>
            <a:pPr marL="0" indent="0">
              <a:spcBef>
                <a:spcPts val="0"/>
              </a:spcBef>
              <a:buNone/>
            </a:pPr>
            <a:r>
              <a:rPr lang="es-MX" sz="2400" dirty="0">
                <a:solidFill>
                  <a:schemeClr val="accent2"/>
                </a:solidFill>
                <a:latin typeface="Arial" panose="020B0604020202020204" pitchFamily="34" charset="0"/>
                <a:cs typeface="Arial" panose="020B0604020202020204" pitchFamily="34" charset="0"/>
              </a:rPr>
              <a:t>El Enlace de Contraloría Social (ECS) deberá:</a:t>
            </a:r>
          </a:p>
          <a:p>
            <a:pPr lvl="1"/>
            <a:r>
              <a:rPr lang="es-MX" sz="3200" dirty="0">
                <a:latin typeface="Arial" panose="020B0604020202020204" pitchFamily="34" charset="0"/>
                <a:cs typeface="Arial" panose="020B0604020202020204" pitchFamily="34" charset="0"/>
              </a:rPr>
              <a:t>Convocar a una reunión al inicio de la ejecución del Programa, donde deberán estar presentes la población beneficiaria y personas representantes de la instancia beneficiaria; pudiendo estar presentes en su caso, servidores públicos del Órgano Estatal de Control respectivo. En dicha reunión se acordará la constitución del CCS</a:t>
            </a:r>
          </a:p>
          <a:p>
            <a:pPr lvl="1"/>
            <a:r>
              <a:rPr lang="es-MX" sz="3200" dirty="0">
                <a:latin typeface="Arial" panose="020B0604020202020204" pitchFamily="34" charset="0"/>
                <a:cs typeface="Arial" panose="020B0604020202020204" pitchFamily="34" charset="0"/>
              </a:rPr>
              <a:t>Verificar que las y los integrantes del Comité tengan la calidad de beneficiarios. </a:t>
            </a:r>
          </a:p>
          <a:p>
            <a:pPr lvl="1" algn="just"/>
            <a:r>
              <a:rPr lang="es-MX" sz="3200" dirty="0">
                <a:latin typeface="Arial" panose="020B0604020202020204" pitchFamily="34" charset="0"/>
                <a:cs typeface="Arial" panose="020B0604020202020204" pitchFamily="34" charset="0"/>
              </a:rPr>
              <a:t>Proporcionar al CCS la información relacionada con el ejercicio de sus actividades.</a:t>
            </a:r>
          </a:p>
          <a:p>
            <a:pPr lvl="1"/>
            <a:r>
              <a:rPr lang="es-MX" sz="3200" dirty="0">
                <a:latin typeface="Arial" panose="020B0604020202020204" pitchFamily="34" charset="0"/>
                <a:cs typeface="Arial" panose="020B0604020202020204" pitchFamily="34" charset="0"/>
              </a:rPr>
              <a:t>Capacitar al CCS y asesorarlo en el llenado de formatos.</a:t>
            </a:r>
          </a:p>
          <a:p>
            <a:pPr lvl="1"/>
            <a:r>
              <a:rPr lang="es-MX" sz="3200" dirty="0">
                <a:latin typeface="Arial" panose="020B0604020202020204" pitchFamily="34" charset="0"/>
                <a:cs typeface="Arial" panose="020B0604020202020204" pitchFamily="34" charset="0"/>
              </a:rPr>
              <a:t>Dar seguimiento a las acciones y reportar al SICS y a la Coordinación del PAICE las actividades del CCS.</a:t>
            </a:r>
          </a:p>
          <a:p>
            <a:pPr lvl="1"/>
            <a:endParaRPr lang="es-MX" dirty="0"/>
          </a:p>
        </p:txBody>
      </p:sp>
    </p:spTree>
    <p:extLst>
      <p:ext uri="{BB962C8B-B14F-4D97-AF65-F5344CB8AC3E}">
        <p14:creationId xmlns:p14="http://schemas.microsoft.com/office/powerpoint/2010/main" val="373862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fontScale="77500" lnSpcReduction="20000"/>
          </a:bodyPr>
          <a:lstStyle/>
          <a:p>
            <a:pPr algn="just">
              <a:spcBef>
                <a:spcPts val="0"/>
              </a:spcBef>
              <a:buFont typeface="Arial" panose="020B0604020202020204" pitchFamily="34" charset="0"/>
              <a:buChar char="•"/>
            </a:pPr>
            <a:endParaRPr lang="es-MX" sz="2400" dirty="0">
              <a:solidFill>
                <a:schemeClr val="accent2"/>
              </a:solidFill>
              <a:latin typeface="Arial" panose="020B0604020202020204" pitchFamily="34" charset="0"/>
              <a:cs typeface="Arial" panose="020B0604020202020204" pitchFamily="34" charset="0"/>
            </a:endParaRPr>
          </a:p>
          <a:p>
            <a:pPr marL="0" indent="0" algn="just">
              <a:buNone/>
            </a:pPr>
            <a:r>
              <a:rPr lang="es-MX" sz="2800" b="1" dirty="0">
                <a:solidFill>
                  <a:schemeClr val="accent2"/>
                </a:solidFill>
                <a:latin typeface="Arial" panose="020B0604020202020204" pitchFamily="34" charset="0"/>
                <a:cs typeface="Arial" panose="020B0604020202020204" pitchFamily="34" charset="0"/>
              </a:rPr>
              <a:t>FUNCIONES DEL C.C.S</a:t>
            </a:r>
            <a:r>
              <a:rPr lang="es-MX" sz="2400" dirty="0">
                <a:solidFill>
                  <a:schemeClr val="accent2"/>
                </a:solidFill>
                <a:latin typeface="Arial" panose="020B0604020202020204" pitchFamily="34" charset="0"/>
                <a:cs typeface="Arial" panose="020B0604020202020204" pitchFamily="34" charset="0"/>
              </a:rPr>
              <a:t>. </a:t>
            </a:r>
          </a:p>
          <a:p>
            <a:pPr algn="just">
              <a:spcBef>
                <a:spcPts val="0"/>
              </a:spcBef>
              <a:buFont typeface="Arial" panose="020B0604020202020204" pitchFamily="34" charset="0"/>
              <a:buChar char="•"/>
            </a:pPr>
            <a:endParaRPr lang="es-MX" sz="2800" b="1" dirty="0">
              <a:latin typeface="Arial" panose="020B0604020202020204" pitchFamily="34" charset="0"/>
              <a:cs typeface="Arial" panose="020B0604020202020204" pitchFamily="34" charset="0"/>
            </a:endParaRPr>
          </a:p>
          <a:p>
            <a:pPr algn="just">
              <a:spcBef>
                <a:spcPts val="0"/>
              </a:spcBef>
            </a:pPr>
            <a:r>
              <a:rPr lang="es-MX" sz="3200" b="1" dirty="0">
                <a:latin typeface="Arial" panose="020B0604020202020204" pitchFamily="34" charset="0"/>
                <a:cs typeface="Arial" panose="020B0604020202020204" pitchFamily="34" charset="0"/>
              </a:rPr>
              <a:t>Registrar</a:t>
            </a:r>
            <a:r>
              <a:rPr lang="es-MX" sz="3200" dirty="0">
                <a:latin typeface="Arial" panose="020B0604020202020204" pitchFamily="34" charset="0"/>
                <a:cs typeface="Arial" panose="020B0604020202020204" pitchFamily="34" charset="0"/>
              </a:rPr>
              <a:t> en el Informes del Comité de Contraloría Social (CCS) los resultados de las </a:t>
            </a:r>
            <a:r>
              <a:rPr lang="es-MX" sz="3200" b="1" dirty="0">
                <a:latin typeface="Arial" panose="020B0604020202020204" pitchFamily="34" charset="0"/>
                <a:cs typeface="Arial" panose="020B0604020202020204" pitchFamily="34" charset="0"/>
              </a:rPr>
              <a:t>actividades de contraloría social realizadas</a:t>
            </a:r>
            <a:r>
              <a:rPr lang="es-MX" sz="3200" dirty="0">
                <a:latin typeface="Arial" panose="020B0604020202020204" pitchFamily="34" charset="0"/>
                <a:cs typeface="Arial" panose="020B0604020202020204" pitchFamily="34" charset="0"/>
              </a:rPr>
              <a:t>, así como dar seguimiento a los mismos.</a:t>
            </a:r>
          </a:p>
          <a:p>
            <a:pPr marL="0" indent="0" algn="just">
              <a:spcBef>
                <a:spcPts val="0"/>
              </a:spcBef>
              <a:buNone/>
            </a:pPr>
            <a:endParaRPr lang="es-MX" sz="3200" dirty="0">
              <a:latin typeface="Arial" panose="020B0604020202020204" pitchFamily="34" charset="0"/>
              <a:cs typeface="Arial" panose="020B0604020202020204" pitchFamily="34" charset="0"/>
            </a:endParaRPr>
          </a:p>
          <a:p>
            <a:pPr marL="0" indent="0" algn="just">
              <a:spcBef>
                <a:spcPts val="0"/>
              </a:spcBef>
              <a:buNone/>
            </a:pPr>
            <a:r>
              <a:rPr lang="es-MX" sz="3200" dirty="0">
                <a:latin typeface="Arial" panose="020B0604020202020204" pitchFamily="34" charset="0"/>
                <a:cs typeface="Arial" panose="020B0604020202020204" pitchFamily="34" charset="0"/>
              </a:rPr>
              <a:t>Se realizará el llenado del Informe del CCS en dos momentos</a:t>
            </a:r>
          </a:p>
          <a:p>
            <a:pPr marL="0" indent="0" algn="just">
              <a:spcBef>
                <a:spcPts val="0"/>
              </a:spcBef>
              <a:buNone/>
            </a:pPr>
            <a:endParaRPr lang="es-MX" sz="3200" dirty="0">
              <a:latin typeface="Arial" panose="020B0604020202020204" pitchFamily="34" charset="0"/>
              <a:cs typeface="Arial" panose="020B0604020202020204" pitchFamily="34" charset="0"/>
            </a:endParaRPr>
          </a:p>
          <a:p>
            <a:pPr algn="just">
              <a:spcBef>
                <a:spcPts val="0"/>
              </a:spcBef>
              <a:buFontTx/>
              <a:buChar char="-"/>
            </a:pPr>
            <a:r>
              <a:rPr lang="es-MX" sz="3200" dirty="0">
                <a:latin typeface="Arial" panose="020B0604020202020204" pitchFamily="34" charset="0"/>
                <a:cs typeface="Arial" panose="020B0604020202020204" pitchFamily="34" charset="0"/>
              </a:rPr>
              <a:t>El primero durante el durante el último trimestre del año durante el cual se instaló el Comité (octubre – diciembre 2020).</a:t>
            </a:r>
          </a:p>
          <a:p>
            <a:pPr marL="0" indent="0" algn="just">
              <a:spcBef>
                <a:spcPts val="0"/>
              </a:spcBef>
              <a:buNone/>
            </a:pPr>
            <a:endParaRPr lang="es-MX" sz="3200" dirty="0">
              <a:latin typeface="Arial" panose="020B0604020202020204" pitchFamily="34" charset="0"/>
              <a:cs typeface="Arial" panose="020B0604020202020204" pitchFamily="34" charset="0"/>
            </a:endParaRPr>
          </a:p>
          <a:p>
            <a:pPr algn="just">
              <a:spcBef>
                <a:spcPts val="0"/>
              </a:spcBef>
              <a:buFontTx/>
              <a:buChar char="-"/>
            </a:pPr>
            <a:r>
              <a:rPr lang="es-MX" sz="3200" dirty="0">
                <a:latin typeface="Arial" panose="020B0604020202020204" pitchFamily="34" charset="0"/>
                <a:cs typeface="Arial" panose="020B0604020202020204" pitchFamily="34" charset="0"/>
              </a:rPr>
              <a:t>El segundo durante el segundo semestre del ejercicio fiscal siguiente al año de instalación del Comité (julio – diciembre 2021).</a:t>
            </a:r>
          </a:p>
          <a:p>
            <a:pPr algn="just">
              <a:spcBef>
                <a:spcPts val="0"/>
              </a:spcBef>
            </a:pPr>
            <a:endParaRPr lang="es-MX" sz="3200" dirty="0">
              <a:latin typeface="Arial" panose="020B0604020202020204" pitchFamily="34" charset="0"/>
              <a:cs typeface="Arial" panose="020B0604020202020204" pitchFamily="34" charset="0"/>
            </a:endParaRPr>
          </a:p>
          <a:p>
            <a:pPr marL="0" indent="0" algn="just">
              <a:spcBef>
                <a:spcPts val="0"/>
              </a:spcBef>
              <a:buNone/>
            </a:pPr>
            <a:endParaRPr lang="es-MX" sz="3200" dirty="0">
              <a:latin typeface="Arial" panose="020B0604020202020204" pitchFamily="34" charset="0"/>
              <a:cs typeface="Arial" panose="020B0604020202020204" pitchFamily="34" charset="0"/>
            </a:endParaRPr>
          </a:p>
          <a:p>
            <a:pPr algn="just">
              <a:spcBef>
                <a:spcPts val="0"/>
              </a:spcBef>
            </a:pPr>
            <a:r>
              <a:rPr lang="es-MX" sz="3200" b="1" dirty="0">
                <a:latin typeface="Arial" panose="020B0604020202020204" pitchFamily="34" charset="0"/>
                <a:cs typeface="Arial" panose="020B0604020202020204" pitchFamily="34" charset="0"/>
              </a:rPr>
              <a:t>Recibir quejas  y denuncias de la comunidad  mediante </a:t>
            </a:r>
            <a:r>
              <a:rPr lang="es-MX" sz="3200" dirty="0">
                <a:latin typeface="Arial" panose="020B0604020202020204" pitchFamily="34" charset="0"/>
                <a:cs typeface="Arial" panose="020B0604020202020204" pitchFamily="34" charset="0"/>
              </a:rPr>
              <a:t>los </a:t>
            </a:r>
            <a:r>
              <a:rPr lang="es-MX" sz="3200" b="1" dirty="0">
                <a:latin typeface="Arial" panose="020B0604020202020204" pitchFamily="34" charset="0"/>
                <a:cs typeface="Arial" panose="020B0604020202020204" pitchFamily="34" charset="0"/>
              </a:rPr>
              <a:t>mecanismos</a:t>
            </a:r>
            <a:r>
              <a:rPr lang="es-MX" sz="3200" dirty="0">
                <a:latin typeface="Arial" panose="020B0604020202020204" pitchFamily="34" charset="0"/>
                <a:cs typeface="Arial" panose="020B0604020202020204" pitchFamily="34" charset="0"/>
              </a:rPr>
              <a:t> implementados para </a:t>
            </a:r>
            <a:r>
              <a:rPr lang="es-MX" sz="3200" b="1" dirty="0">
                <a:latin typeface="Arial" panose="020B0604020202020204" pitchFamily="34" charset="0"/>
                <a:cs typeface="Arial" panose="020B0604020202020204" pitchFamily="34" charset="0"/>
              </a:rPr>
              <a:t>recibir, atender y canalizar</a:t>
            </a:r>
            <a:r>
              <a:rPr lang="es-MX" sz="3200" dirty="0">
                <a:latin typeface="Arial" panose="020B0604020202020204" pitchFamily="34" charset="0"/>
                <a:cs typeface="Arial" panose="020B0604020202020204" pitchFamily="34" charset="0"/>
              </a:rPr>
              <a:t>.</a:t>
            </a:r>
          </a:p>
          <a:p>
            <a:endParaRPr lang="es-MX" sz="2800" b="1" dirty="0">
              <a:solidFill>
                <a:schemeClr val="accent2"/>
              </a:solidFill>
            </a:endParaRPr>
          </a:p>
        </p:txBody>
      </p:sp>
    </p:spTree>
    <p:extLst>
      <p:ext uri="{BB962C8B-B14F-4D97-AF65-F5344CB8AC3E}">
        <p14:creationId xmlns:p14="http://schemas.microsoft.com/office/powerpoint/2010/main" val="274317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904" y="609600"/>
            <a:ext cx="10525341" cy="5638799"/>
          </a:xfrm>
        </p:spPr>
        <p:txBody>
          <a:bodyPr>
            <a:normAutofit/>
          </a:bodyPr>
          <a:lstStyle/>
          <a:p>
            <a:pPr marL="0" indent="0">
              <a:spcBef>
                <a:spcPts val="0"/>
              </a:spcBef>
              <a:buNone/>
            </a:pPr>
            <a:r>
              <a:rPr lang="es-MX" sz="2400" b="1" dirty="0">
                <a:solidFill>
                  <a:srgbClr val="FFC000"/>
                </a:solidFill>
                <a:latin typeface="Arial" panose="020B0604020202020204" pitchFamily="34" charset="0"/>
                <a:cs typeface="Arial" panose="020B0604020202020204" pitchFamily="34" charset="0"/>
              </a:rPr>
              <a:t>¿CÓMO SE CONFORMA EL COMITÉ?</a:t>
            </a:r>
          </a:p>
          <a:p>
            <a:pPr marL="0" indent="0">
              <a:spcBef>
                <a:spcPts val="0"/>
              </a:spcBef>
              <a:buNone/>
            </a:pPr>
            <a:endParaRPr lang="es-MX" sz="2400" dirty="0">
              <a:solidFill>
                <a:srgbClr val="FFC000"/>
              </a:solidFill>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s-MX" sz="2800" dirty="0">
                <a:latin typeface="Arial" panose="020B0604020202020204" pitchFamily="34" charset="0"/>
                <a:cs typeface="Arial" panose="020B0604020202020204" pitchFamily="34" charset="0"/>
              </a:rPr>
              <a:t>La instancia beneficiada invita a la comunidad beneficiada  para formar parte del Comité de Contraloría Social y se elige a las y los integrantes del CCS democráticamente. </a:t>
            </a:r>
          </a:p>
          <a:p>
            <a:pPr algn="just">
              <a:spcBef>
                <a:spcPts val="0"/>
              </a:spcBef>
              <a:buFont typeface="Arial" panose="020B0604020202020204" pitchFamily="34" charset="0"/>
              <a:buChar char="•"/>
            </a:pPr>
            <a:endParaRPr lang="es-MX" sz="28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s-MX" sz="2800" dirty="0">
                <a:latin typeface="Arial" panose="020B0604020202020204" pitchFamily="34" charset="0"/>
                <a:cs typeface="Arial" panose="020B0604020202020204" pitchFamily="34" charset="0"/>
              </a:rPr>
              <a:t>Se integrará idealmente por un número igual de hombres y mujeres, todos mayores de edad y </a:t>
            </a:r>
            <a:r>
              <a:rPr lang="es-MX" sz="2800" b="1" dirty="0">
                <a:latin typeface="Arial" panose="020B0604020202020204" pitchFamily="34" charset="0"/>
                <a:cs typeface="Arial" panose="020B0604020202020204" pitchFamily="34" charset="0"/>
              </a:rPr>
              <a:t>beneficiarias/os del programa</a:t>
            </a:r>
            <a:r>
              <a:rPr lang="es-MX" sz="2800" dirty="0">
                <a:latin typeface="Arial" panose="020B0604020202020204" pitchFamily="34" charset="0"/>
                <a:cs typeface="Arial" panose="020B0604020202020204" pitchFamily="34" charset="0"/>
              </a:rPr>
              <a:t>.</a:t>
            </a:r>
          </a:p>
          <a:p>
            <a:pPr marL="0" indent="0" algn="just">
              <a:spcBef>
                <a:spcPts val="0"/>
              </a:spcBef>
              <a:buNone/>
            </a:pPr>
            <a:endParaRPr lang="es-MX" sz="28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s-MX" sz="2800" dirty="0">
                <a:latin typeface="Arial" panose="020B0604020202020204" pitchFamily="34" charset="0"/>
                <a:cs typeface="Arial" panose="020B0604020202020204" pitchFamily="34" charset="0"/>
              </a:rPr>
              <a:t>Se levantará un </a:t>
            </a:r>
            <a:r>
              <a:rPr lang="es-MX" sz="2800" b="1" dirty="0">
                <a:latin typeface="Arial" panose="020B0604020202020204" pitchFamily="34" charset="0"/>
                <a:cs typeface="Arial" panose="020B0604020202020204" pitchFamily="34" charset="0"/>
              </a:rPr>
              <a:t>acta de registro del comité</a:t>
            </a:r>
            <a:r>
              <a:rPr lang="es-MX" sz="2800" dirty="0">
                <a:latin typeface="Arial" panose="020B0604020202020204" pitchFamily="34" charset="0"/>
                <a:cs typeface="Arial" panose="020B0604020202020204" pitchFamily="34" charset="0"/>
              </a:rPr>
              <a:t>, con los nombres de las y los integrantes.</a:t>
            </a:r>
          </a:p>
          <a:p>
            <a:pPr marL="0" indent="0">
              <a:buNone/>
            </a:pPr>
            <a:endParaRPr lang="es-MX" sz="2800" b="1" dirty="0">
              <a:solidFill>
                <a:schemeClr val="accent2"/>
              </a:solidFill>
            </a:endParaRPr>
          </a:p>
        </p:txBody>
      </p:sp>
    </p:spTree>
    <p:extLst>
      <p:ext uri="{BB962C8B-B14F-4D97-AF65-F5344CB8AC3E}">
        <p14:creationId xmlns:p14="http://schemas.microsoft.com/office/powerpoint/2010/main" val="304770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1212</TotalTime>
  <Words>1201</Words>
  <Application>Microsoft Office PowerPoint</Application>
  <PresentationFormat>Panorámica</PresentationFormat>
  <Paragraphs>139</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Adobe Caslon Pro</vt:lpstr>
      <vt:lpstr>Arial</vt:lpstr>
      <vt:lpstr>Century Gothic</vt:lpstr>
      <vt:lpstr>Wingdings 3</vt:lpstr>
      <vt:lpstr>Ion</vt:lpstr>
      <vt:lpstr>¿Qué es la contraloría social?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una contraloría social?</dc:title>
  <dc:creator>Carlos Garcia Martinez</dc:creator>
  <cp:lastModifiedBy>Roberto Rivas</cp:lastModifiedBy>
  <cp:revision>81</cp:revision>
  <dcterms:created xsi:type="dcterms:W3CDTF">2019-07-30T17:12:17Z</dcterms:created>
  <dcterms:modified xsi:type="dcterms:W3CDTF">2020-05-21T00:02:16Z</dcterms:modified>
</cp:coreProperties>
</file>